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7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8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9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5"/>
  </p:notesMasterIdLst>
  <p:sldIdLst>
    <p:sldId id="265" r:id="rId2"/>
    <p:sldId id="294" r:id="rId3"/>
    <p:sldId id="257" r:id="rId4"/>
    <p:sldId id="258" r:id="rId5"/>
    <p:sldId id="261" r:id="rId6"/>
    <p:sldId id="270" r:id="rId7"/>
    <p:sldId id="271" r:id="rId8"/>
    <p:sldId id="272" r:id="rId9"/>
    <p:sldId id="262" r:id="rId10"/>
    <p:sldId id="263" r:id="rId11"/>
    <p:sldId id="293" r:id="rId12"/>
    <p:sldId id="267" r:id="rId13"/>
    <p:sldId id="290" r:id="rId14"/>
  </p:sldIdLst>
  <p:sldSz cx="12188825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DC19907-02E7-4FD1-ABC2-D86F4B3E6C57}" v="37" dt="2026-06-08T21:32:37.86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02" d="100"/>
          <a:sy n="102" d="100"/>
        </p:scale>
        <p:origin x="72" y="4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explosion val="13"/>
          <c:dPt>
            <c:idx val="0"/>
            <c:bubble3D val="0"/>
            <c:explosion val="0"/>
            <c:spPr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4106-408A-83ED-41DD93DB2949}"/>
              </c:ext>
            </c:extLst>
          </c:dPt>
          <c:dPt>
            <c:idx val="1"/>
            <c:bubble3D val="0"/>
            <c:explosion val="5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2-4106-408A-83ED-41DD93DB2949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5">
                          <a:lumMod val="5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1-4106-408A-83ED-41DD93DB2949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5">
                          <a:lumMod val="5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2-4106-408A-83ED-41DD93DB2949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5">
                          <a:lumMod val="5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3-4106-408A-83ED-41DD93DB2949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5">
                          <a:lumMod val="5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4-4106-408A-83ED-41DD93DB2949}"/>
                </c:ext>
              </c:extLst>
            </c:dLbl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5">
                          <a:lumMod val="5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5-4106-408A-83ED-41DD93DB2949}"/>
                </c:ext>
              </c:extLst>
            </c:dLbl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spc="0" baseline="0">
                    <a:solidFill>
                      <a:schemeClr val="accent5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Sheet1!$A$2:$A$6</c:f>
              <c:strCache>
                <c:ptCount val="5"/>
                <c:pt idx="0">
                  <c:v>sponsorship</c:v>
                </c:pt>
                <c:pt idx="1">
                  <c:v> ticketing/game-day</c:v>
                </c:pt>
                <c:pt idx="2">
                  <c:v> merchandise,</c:v>
                </c:pt>
                <c:pt idx="3">
                  <c:v>digital/local ads</c:v>
                </c:pt>
                <c:pt idx="4">
                  <c:v>camps/other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44</c:v>
                </c:pt>
                <c:pt idx="1">
                  <c:v>34</c:v>
                </c:pt>
                <c:pt idx="2">
                  <c:v>10</c:v>
                </c:pt>
                <c:pt idx="3">
                  <c:v>7</c:v>
                </c:pt>
                <c:pt idx="4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106-408A-83ED-41DD93DB2949}"/>
            </c:ext>
          </c:extLst>
        </c:ser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3 year projection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Sheet1!$A$2:$A$5</c:f>
              <c:numCache>
                <c:formatCode>General</c:formatCode>
                <c:ptCount val="4"/>
                <c:pt idx="0">
                  <c:v>2026</c:v>
                </c:pt>
                <c:pt idx="1">
                  <c:v>2027</c:v>
                </c:pt>
                <c:pt idx="2">
                  <c:v>2028</c:v>
                </c:pt>
              </c:numCache>
            </c:numRef>
          </c:cat>
          <c:val>
            <c:numRef>
              <c:f>Sheet1!$B$2:$B$5</c:f>
              <c:numCache>
                <c:formatCode>#,##0</c:formatCode>
                <c:ptCount val="4"/>
                <c:pt idx="0">
                  <c:v>327000</c:v>
                </c:pt>
                <c:pt idx="1">
                  <c:v>475000</c:v>
                </c:pt>
                <c:pt idx="2">
                  <c:v>650000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C9C-4493-B707-5FAD3615DB3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694581872"/>
        <c:axId val="1626783376"/>
      </c:barChart>
      <c:catAx>
        <c:axId val="169458187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26783376"/>
        <c:crosses val="autoZero"/>
        <c:auto val="1"/>
        <c:lblAlgn val="ctr"/>
        <c:lblOffset val="100"/>
        <c:noMultiLvlLbl val="0"/>
      </c:catAx>
      <c:valAx>
        <c:axId val="162678337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945818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explosion val="6"/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tint val="96000"/>
                      <a:lumMod val="102000"/>
                    </a:schemeClr>
                  </a:gs>
                  <a:gs pos="100000">
                    <a:schemeClr val="accent1">
                      <a:shade val="88000"/>
                      <a:lumMod val="94000"/>
                    </a:schemeClr>
                  </a:gs>
                </a:gsLst>
                <a:path path="circle">
                  <a:fillToRect l="50000" t="100000" r="100000" b="50000"/>
                </a:path>
              </a:gradFill>
              <a:ln>
                <a:noFill/>
              </a:ln>
              <a:effectLst>
                <a:outerShdw blurRad="38100" dist="25400" dir="5400000" rotWithShape="0">
                  <a:srgbClr val="000000">
                    <a:alpha val="64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l">
                  <a:rot lat="0" lon="0" rev="1200000"/>
                </a:lightRig>
              </a:scene3d>
              <a:sp3d>
                <a:bevelT w="25400" h="12700"/>
              </a:sp3d>
            </c:spPr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tint val="96000"/>
                      <a:lumMod val="102000"/>
                    </a:schemeClr>
                  </a:gs>
                  <a:gs pos="100000">
                    <a:schemeClr val="accent2">
                      <a:shade val="88000"/>
                      <a:lumMod val="94000"/>
                    </a:schemeClr>
                  </a:gs>
                </a:gsLst>
                <a:path path="circle">
                  <a:fillToRect l="50000" t="100000" r="100000" b="50000"/>
                </a:path>
              </a:gradFill>
              <a:ln>
                <a:noFill/>
              </a:ln>
              <a:effectLst>
                <a:outerShdw blurRad="38100" dist="25400" dir="5400000" rotWithShape="0">
                  <a:srgbClr val="000000">
                    <a:alpha val="64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l">
                  <a:rot lat="0" lon="0" rev="1200000"/>
                </a:lightRig>
              </a:scene3d>
              <a:sp3d>
                <a:bevelT w="25400" h="12700"/>
              </a:sp3d>
            </c:spPr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tint val="96000"/>
                      <a:lumMod val="102000"/>
                    </a:schemeClr>
                  </a:gs>
                  <a:gs pos="100000">
                    <a:schemeClr val="accent3">
                      <a:shade val="88000"/>
                      <a:lumMod val="94000"/>
                    </a:schemeClr>
                  </a:gs>
                </a:gsLst>
                <a:path path="circle">
                  <a:fillToRect l="50000" t="100000" r="100000" b="50000"/>
                </a:path>
              </a:gradFill>
              <a:ln>
                <a:noFill/>
              </a:ln>
              <a:effectLst>
                <a:outerShdw blurRad="38100" dist="25400" dir="5400000" rotWithShape="0">
                  <a:srgbClr val="000000">
                    <a:alpha val="64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l">
                  <a:rot lat="0" lon="0" rev="1200000"/>
                </a:lightRig>
              </a:scene3d>
              <a:sp3d>
                <a:bevelT w="25400" h="12700"/>
              </a:sp3d>
            </c:spPr>
          </c:dPt>
          <c:dPt>
            <c:idx val="3"/>
            <c:bubble3D val="0"/>
            <c:spPr>
              <a:solidFill>
                <a:schemeClr val="accent5">
                  <a:lumMod val="50000"/>
                </a:schemeClr>
              </a:solidFill>
              <a:ln>
                <a:noFill/>
              </a:ln>
              <a:effectLst>
                <a:outerShdw blurRad="38100" dist="25400" dir="5400000" rotWithShape="0">
                  <a:srgbClr val="000000">
                    <a:alpha val="64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l">
                  <a:rot lat="0" lon="0" rev="1200000"/>
                </a:lightRig>
              </a:scene3d>
              <a:sp3d>
                <a:bevelT w="25400" h="12700"/>
              </a:sp3d>
            </c:spPr>
            <c:extLst>
              <c:ext xmlns:c16="http://schemas.microsoft.com/office/drawing/2014/chart" uri="{C3380CC4-5D6E-409C-BE32-E72D297353CC}">
                <c16:uniqueId val="{00000001-1D47-40D9-A6A0-6C1D4E4DF722}"/>
              </c:ext>
            </c:extLst>
          </c:dPt>
          <c:dPt>
            <c:idx val="4"/>
            <c:bubble3D val="0"/>
            <c:spPr>
              <a:gradFill rotWithShape="1">
                <a:gsLst>
                  <a:gs pos="0">
                    <a:schemeClr val="accent5">
                      <a:tint val="96000"/>
                      <a:lumMod val="102000"/>
                    </a:schemeClr>
                  </a:gs>
                  <a:gs pos="100000">
                    <a:schemeClr val="accent5">
                      <a:shade val="88000"/>
                      <a:lumMod val="94000"/>
                    </a:schemeClr>
                  </a:gs>
                </a:gsLst>
                <a:path path="circle">
                  <a:fillToRect l="50000" t="100000" r="100000" b="50000"/>
                </a:path>
              </a:gradFill>
              <a:ln>
                <a:noFill/>
              </a:ln>
              <a:effectLst>
                <a:outerShdw blurRad="38100" dist="25400" dir="5400000" rotWithShape="0">
                  <a:srgbClr val="000000">
                    <a:alpha val="64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l">
                  <a:rot lat="0" lon="0" rev="1200000"/>
                </a:lightRig>
              </a:scene3d>
              <a:sp3d>
                <a:bevelT w="25400" h="12700"/>
              </a:sp3d>
            </c:spPr>
          </c:dPt>
          <c:dPt>
            <c:idx val="5"/>
            <c:bubble3D val="0"/>
            <c:spPr>
              <a:gradFill rotWithShape="1">
                <a:gsLst>
                  <a:gs pos="0">
                    <a:schemeClr val="accent6">
                      <a:tint val="96000"/>
                      <a:lumMod val="102000"/>
                    </a:schemeClr>
                  </a:gs>
                  <a:gs pos="100000">
                    <a:schemeClr val="accent6">
                      <a:shade val="88000"/>
                      <a:lumMod val="94000"/>
                    </a:schemeClr>
                  </a:gs>
                </a:gsLst>
                <a:path path="circle">
                  <a:fillToRect l="50000" t="100000" r="100000" b="50000"/>
                </a:path>
              </a:gradFill>
              <a:ln>
                <a:noFill/>
              </a:ln>
              <a:effectLst>
                <a:outerShdw blurRad="38100" dist="25400" dir="5400000" rotWithShape="0">
                  <a:srgbClr val="000000">
                    <a:alpha val="64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l">
                  <a:rot lat="0" lon="0" rev="1200000"/>
                </a:lightRig>
              </a:scene3d>
              <a:sp3d>
                <a:bevelT w="25400" h="12700"/>
              </a:sp3d>
            </c:spPr>
          </c:dPt>
          <c:dPt>
            <c:idx val="6"/>
            <c:bubble3D val="0"/>
            <c:spPr>
              <a:gradFill rotWithShape="1">
                <a:gsLst>
                  <a:gs pos="0">
                    <a:schemeClr val="accent1">
                      <a:lumMod val="60000"/>
                      <a:tint val="96000"/>
                      <a:lumMod val="102000"/>
                    </a:schemeClr>
                  </a:gs>
                  <a:gs pos="100000">
                    <a:schemeClr val="accent1">
                      <a:lumMod val="60000"/>
                      <a:shade val="88000"/>
                      <a:lumMod val="94000"/>
                    </a:schemeClr>
                  </a:gs>
                </a:gsLst>
                <a:path path="circle">
                  <a:fillToRect l="50000" t="100000" r="100000" b="50000"/>
                </a:path>
              </a:gradFill>
              <a:ln>
                <a:noFill/>
              </a:ln>
              <a:effectLst>
                <a:outerShdw blurRad="38100" dist="25400" dir="5400000" rotWithShape="0">
                  <a:srgbClr val="000000">
                    <a:alpha val="64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l">
                  <a:rot lat="0" lon="0" rev="1200000"/>
                </a:lightRig>
              </a:scene3d>
              <a:sp3d>
                <a:bevelT w="25400" h="12700"/>
              </a:sp3d>
            </c:spPr>
          </c:dPt>
          <c:dPt>
            <c:idx val="7"/>
            <c:bubble3D val="0"/>
            <c:spPr>
              <a:gradFill rotWithShape="1">
                <a:gsLst>
                  <a:gs pos="0">
                    <a:schemeClr val="accent2">
                      <a:lumMod val="60000"/>
                      <a:tint val="96000"/>
                      <a:lumMod val="102000"/>
                    </a:schemeClr>
                  </a:gs>
                  <a:gs pos="100000">
                    <a:schemeClr val="accent2">
                      <a:lumMod val="60000"/>
                      <a:shade val="88000"/>
                      <a:lumMod val="94000"/>
                    </a:schemeClr>
                  </a:gs>
                </a:gsLst>
                <a:path path="circle">
                  <a:fillToRect l="50000" t="100000" r="100000" b="50000"/>
                </a:path>
              </a:gradFill>
              <a:ln>
                <a:noFill/>
              </a:ln>
              <a:effectLst>
                <a:outerShdw blurRad="38100" dist="25400" dir="5400000" rotWithShape="0">
                  <a:srgbClr val="000000">
                    <a:alpha val="64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l">
                  <a:rot lat="0" lon="0" rev="1200000"/>
                </a:lightRig>
              </a:scene3d>
              <a:sp3d>
                <a:bevelT w="25400" h="12700"/>
              </a:sp3d>
            </c:spPr>
          </c:dPt>
          <c:cat>
            <c:strRef>
              <c:f>Sheet1!$A$2:$A$9</c:f>
              <c:strCache>
                <c:ptCount val="8"/>
                <c:pt idx="0">
                  <c:v>Commerical Sales</c:v>
                </c:pt>
                <c:pt idx="1">
                  <c:v>Roster</c:v>
                </c:pt>
                <c:pt idx="2">
                  <c:v>Football Operations</c:v>
                </c:pt>
                <c:pt idx="3">
                  <c:v>Broadcast Production</c:v>
                </c:pt>
                <c:pt idx="4">
                  <c:v>Content/Marketing</c:v>
                </c:pt>
                <c:pt idx="5">
                  <c:v>Working Capital</c:v>
                </c:pt>
                <c:pt idx="6">
                  <c:v>Communtiy Programs</c:v>
                </c:pt>
                <c:pt idx="7">
                  <c:v>Contingency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65000</c:v>
                </c:pt>
                <c:pt idx="1">
                  <c:v>138000</c:v>
                </c:pt>
                <c:pt idx="2">
                  <c:v>160000</c:v>
                </c:pt>
                <c:pt idx="3">
                  <c:v>30000</c:v>
                </c:pt>
                <c:pt idx="4">
                  <c:v>30000</c:v>
                </c:pt>
                <c:pt idx="5">
                  <c:v>60000</c:v>
                </c:pt>
                <c:pt idx="6">
                  <c:v>25000</c:v>
                </c:pt>
                <c:pt idx="7">
                  <c:v>42000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D47-40D9-A6A0-6C1D4E4DF72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344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5F0AFB1-4C24-47FA-B8CB-13541BF268DF}" type="doc">
      <dgm:prSet loTypeId="urn:microsoft.com/office/officeart/2005/8/layout/hierarchy5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68AEC67-BEF9-4D31-A8D0-B43675C44D3F}">
      <dgm:prSet phldrT="[Text]" phldr="0"/>
      <dgm:spPr>
        <a:solidFill>
          <a:schemeClr val="accent2"/>
        </a:solidFill>
      </dgm:spPr>
      <dgm:t>
        <a:bodyPr/>
        <a:lstStyle/>
        <a:p>
          <a:r>
            <a:rPr lang="en-US" dirty="0"/>
            <a:t>GM </a:t>
          </a:r>
        </a:p>
        <a:p>
          <a:r>
            <a:rPr lang="en-US" dirty="0"/>
            <a:t>Ned Herrington</a:t>
          </a:r>
        </a:p>
      </dgm:t>
    </dgm:pt>
    <dgm:pt modelId="{B47DC945-D216-4344-8AA4-BFD92B6C0F53}" type="parTrans" cxnId="{BEAA6750-4060-4006-8473-A28F6185796D}">
      <dgm:prSet/>
      <dgm:spPr/>
      <dgm:t>
        <a:bodyPr/>
        <a:lstStyle/>
        <a:p>
          <a:endParaRPr lang="en-US"/>
        </a:p>
      </dgm:t>
    </dgm:pt>
    <dgm:pt modelId="{069063F9-0CD4-47F8-BCCA-65ED61305FC1}" type="sibTrans" cxnId="{BEAA6750-4060-4006-8473-A28F6185796D}">
      <dgm:prSet/>
      <dgm:spPr/>
      <dgm:t>
        <a:bodyPr/>
        <a:lstStyle/>
        <a:p>
          <a:endParaRPr lang="en-US"/>
        </a:p>
      </dgm:t>
    </dgm:pt>
    <dgm:pt modelId="{D699738B-9AD9-404B-B388-AFEB42EBAE1D}">
      <dgm:prSet phldrT="[Text]" phldr="0"/>
      <dgm:spPr>
        <a:solidFill>
          <a:schemeClr val="accent5">
            <a:lumMod val="50000"/>
          </a:schemeClr>
        </a:solidFill>
      </dgm:spPr>
      <dgm:t>
        <a:bodyPr/>
        <a:lstStyle/>
        <a:p>
          <a:r>
            <a:rPr lang="en-US" dirty="0"/>
            <a:t>Head Coach </a:t>
          </a:r>
        </a:p>
        <a:p>
          <a:r>
            <a:rPr lang="en-US" dirty="0"/>
            <a:t>James Champagne</a:t>
          </a:r>
        </a:p>
      </dgm:t>
    </dgm:pt>
    <dgm:pt modelId="{B42556BB-0997-4116-ACAF-11CFD98F8A49}" type="parTrans" cxnId="{0486ABDA-09C3-4E9C-A935-915D8D6A0265}">
      <dgm:prSet/>
      <dgm:spPr/>
      <dgm:t>
        <a:bodyPr/>
        <a:lstStyle/>
        <a:p>
          <a:endParaRPr lang="en-US"/>
        </a:p>
      </dgm:t>
    </dgm:pt>
    <dgm:pt modelId="{A64F3D5B-CEAB-4F81-8FEF-E99BB5C97163}" type="sibTrans" cxnId="{0486ABDA-09C3-4E9C-A935-915D8D6A0265}">
      <dgm:prSet/>
      <dgm:spPr/>
      <dgm:t>
        <a:bodyPr/>
        <a:lstStyle/>
        <a:p>
          <a:endParaRPr lang="en-US"/>
        </a:p>
      </dgm:t>
    </dgm:pt>
    <dgm:pt modelId="{10A70093-6D5A-4515-BC44-B053C3257E64}">
      <dgm:prSet phldrT="[Text]" phldr="0"/>
      <dgm:spPr>
        <a:solidFill>
          <a:schemeClr val="accent5">
            <a:lumMod val="50000"/>
          </a:schemeClr>
        </a:solidFill>
      </dgm:spPr>
      <dgm:t>
        <a:bodyPr/>
        <a:lstStyle/>
        <a:p>
          <a:r>
            <a:rPr lang="en-US" dirty="0"/>
            <a:t>Athletic Trainer</a:t>
          </a:r>
        </a:p>
        <a:p>
          <a:r>
            <a:rPr lang="en-US" dirty="0"/>
            <a:t>James Trigg</a:t>
          </a:r>
        </a:p>
      </dgm:t>
    </dgm:pt>
    <dgm:pt modelId="{1074706C-49B0-48AE-B79E-563EAE831CA1}" type="parTrans" cxnId="{D26B196C-9799-442B-B5E2-CDC787879D92}">
      <dgm:prSet/>
      <dgm:spPr/>
      <dgm:t>
        <a:bodyPr/>
        <a:lstStyle/>
        <a:p>
          <a:endParaRPr lang="en-US"/>
        </a:p>
      </dgm:t>
    </dgm:pt>
    <dgm:pt modelId="{C5C26368-C0AE-4A0B-830C-EC3D351CDE97}" type="sibTrans" cxnId="{D26B196C-9799-442B-B5E2-CDC787879D92}">
      <dgm:prSet/>
      <dgm:spPr/>
      <dgm:t>
        <a:bodyPr/>
        <a:lstStyle/>
        <a:p>
          <a:endParaRPr lang="en-US"/>
        </a:p>
      </dgm:t>
    </dgm:pt>
    <dgm:pt modelId="{132103EC-B915-46DE-B8B8-2F782A040231}">
      <dgm:prSet phldrT="[Text]" phldr="0"/>
      <dgm:spPr>
        <a:solidFill>
          <a:schemeClr val="accent2"/>
        </a:solidFill>
      </dgm:spPr>
      <dgm:t>
        <a:bodyPr/>
        <a:lstStyle/>
        <a:p>
          <a:r>
            <a:rPr lang="en-US" dirty="0"/>
            <a:t>Dir S&amp;M </a:t>
          </a:r>
        </a:p>
        <a:p>
          <a:r>
            <a:rPr lang="en-US" dirty="0"/>
            <a:t>Heidi Wilson</a:t>
          </a:r>
        </a:p>
      </dgm:t>
    </dgm:pt>
    <dgm:pt modelId="{8DF08307-AA4E-4428-BE87-7BDA15A47010}" type="parTrans" cxnId="{249184A0-B33D-4D99-BB7A-225F86F13DA3}">
      <dgm:prSet/>
      <dgm:spPr/>
      <dgm:t>
        <a:bodyPr/>
        <a:lstStyle/>
        <a:p>
          <a:endParaRPr lang="en-US"/>
        </a:p>
      </dgm:t>
    </dgm:pt>
    <dgm:pt modelId="{1690E0A0-4EFC-4DB6-9DA8-5AAF80E601FB}" type="sibTrans" cxnId="{249184A0-B33D-4D99-BB7A-225F86F13DA3}">
      <dgm:prSet/>
      <dgm:spPr/>
      <dgm:t>
        <a:bodyPr/>
        <a:lstStyle/>
        <a:p>
          <a:endParaRPr lang="en-US"/>
        </a:p>
      </dgm:t>
    </dgm:pt>
    <dgm:pt modelId="{3D135D58-B6D6-418A-85C9-B3FB7334590F}">
      <dgm:prSet phldrT="[Text]" phldr="0"/>
      <dgm:spPr/>
      <dgm:t>
        <a:bodyPr/>
        <a:lstStyle/>
        <a:p>
          <a:r>
            <a:rPr lang="en-US" dirty="0"/>
            <a:t>Community </a:t>
          </a:r>
        </a:p>
      </dgm:t>
    </dgm:pt>
    <dgm:pt modelId="{C42C7749-9007-45F9-9A4F-F9FD9C32A2FF}" type="parTrans" cxnId="{8990707F-FB26-4D4D-98C1-1F98E30039B3}">
      <dgm:prSet/>
      <dgm:spPr/>
      <dgm:t>
        <a:bodyPr/>
        <a:lstStyle/>
        <a:p>
          <a:endParaRPr lang="en-US"/>
        </a:p>
      </dgm:t>
    </dgm:pt>
    <dgm:pt modelId="{30456E68-DD21-48BA-881B-4581D66DB6B2}" type="sibTrans" cxnId="{8990707F-FB26-4D4D-98C1-1F98E30039B3}">
      <dgm:prSet/>
      <dgm:spPr/>
      <dgm:t>
        <a:bodyPr/>
        <a:lstStyle/>
        <a:p>
          <a:endParaRPr lang="en-US"/>
        </a:p>
      </dgm:t>
    </dgm:pt>
    <dgm:pt modelId="{861A50D3-82E0-46E3-ADDC-BADCC31F189B}">
      <dgm:prSet phldrT="[Text]" phldr="1"/>
      <dgm:spPr/>
      <dgm:t>
        <a:bodyPr/>
        <a:lstStyle/>
        <a:p>
          <a:endParaRPr lang="en-US" dirty="0"/>
        </a:p>
      </dgm:t>
    </dgm:pt>
    <dgm:pt modelId="{CB238E79-F823-446F-8177-4AC7868483A3}" type="sibTrans" cxnId="{9A15BDE5-B90B-4A63-A7C2-CB2873BEBE88}">
      <dgm:prSet/>
      <dgm:spPr/>
      <dgm:t>
        <a:bodyPr/>
        <a:lstStyle/>
        <a:p>
          <a:endParaRPr lang="en-US"/>
        </a:p>
      </dgm:t>
    </dgm:pt>
    <dgm:pt modelId="{74354080-DF60-4639-8C81-8CA8F0EB96B4}" type="parTrans" cxnId="{9A15BDE5-B90B-4A63-A7C2-CB2873BEBE88}">
      <dgm:prSet/>
      <dgm:spPr/>
      <dgm:t>
        <a:bodyPr/>
        <a:lstStyle/>
        <a:p>
          <a:endParaRPr lang="en-US"/>
        </a:p>
      </dgm:t>
    </dgm:pt>
    <dgm:pt modelId="{EDDF658B-BA59-44B2-AF24-EBAEB23C19CB}" type="pres">
      <dgm:prSet presAssocID="{95F0AFB1-4C24-47FA-B8CB-13541BF268DF}" presName="mainComposite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EAE24C8B-30D7-4A26-9B6B-34376D606B8A}" type="pres">
      <dgm:prSet presAssocID="{95F0AFB1-4C24-47FA-B8CB-13541BF268DF}" presName="hierFlow" presStyleCnt="0"/>
      <dgm:spPr/>
    </dgm:pt>
    <dgm:pt modelId="{B0A78663-9766-452F-BA6A-46651790B047}" type="pres">
      <dgm:prSet presAssocID="{95F0AFB1-4C24-47FA-B8CB-13541BF268DF}" presName="hierChild1" presStyleCnt="0">
        <dgm:presLayoutVars>
          <dgm:chPref val="1"/>
          <dgm:animOne val="branch"/>
          <dgm:animLvl val="lvl"/>
        </dgm:presLayoutVars>
      </dgm:prSet>
      <dgm:spPr/>
    </dgm:pt>
    <dgm:pt modelId="{0EF65F53-B8BB-4C1B-A90F-0FB8D90E81BB}" type="pres">
      <dgm:prSet presAssocID="{861A50D3-82E0-46E3-ADDC-BADCC31F189B}" presName="Name17" presStyleCnt="0"/>
      <dgm:spPr/>
    </dgm:pt>
    <dgm:pt modelId="{9F2D104E-49D5-4F43-9D68-0E4A15506C74}" type="pres">
      <dgm:prSet presAssocID="{861A50D3-82E0-46E3-ADDC-BADCC31F189B}" presName="level1Shape" presStyleLbl="node0" presStyleIdx="0" presStyleCnt="1">
        <dgm:presLayoutVars>
          <dgm:chPref val="3"/>
        </dgm:presLayoutVars>
      </dgm:prSet>
      <dgm:spPr/>
    </dgm:pt>
    <dgm:pt modelId="{538D6C74-4225-403B-B96A-FFE09BD73F39}" type="pres">
      <dgm:prSet presAssocID="{861A50D3-82E0-46E3-ADDC-BADCC31F189B}" presName="hierChild2" presStyleCnt="0"/>
      <dgm:spPr/>
    </dgm:pt>
    <dgm:pt modelId="{21BC9DFF-2110-462A-94DA-AFEE7DF7AFA0}" type="pres">
      <dgm:prSet presAssocID="{B47DC945-D216-4344-8AA4-BFD92B6C0F53}" presName="Name25" presStyleLbl="parChTrans1D2" presStyleIdx="0" presStyleCnt="2"/>
      <dgm:spPr/>
    </dgm:pt>
    <dgm:pt modelId="{6129CD26-1E2C-4FFB-BFEA-34349EDF3363}" type="pres">
      <dgm:prSet presAssocID="{B47DC945-D216-4344-8AA4-BFD92B6C0F53}" presName="connTx" presStyleLbl="parChTrans1D2" presStyleIdx="0" presStyleCnt="2"/>
      <dgm:spPr/>
    </dgm:pt>
    <dgm:pt modelId="{B4783F3B-1D08-426E-887D-7A6936B35B32}" type="pres">
      <dgm:prSet presAssocID="{168AEC67-BEF9-4D31-A8D0-B43675C44D3F}" presName="Name30" presStyleCnt="0"/>
      <dgm:spPr/>
    </dgm:pt>
    <dgm:pt modelId="{04B37D6F-B9B5-4FC3-912C-AFE3A53A33C7}" type="pres">
      <dgm:prSet presAssocID="{168AEC67-BEF9-4D31-A8D0-B43675C44D3F}" presName="level2Shape" presStyleLbl="node2" presStyleIdx="0" presStyleCnt="2"/>
      <dgm:spPr/>
    </dgm:pt>
    <dgm:pt modelId="{0B2F8581-D05A-4170-97DB-CB93C72F2CC1}" type="pres">
      <dgm:prSet presAssocID="{168AEC67-BEF9-4D31-A8D0-B43675C44D3F}" presName="hierChild3" presStyleCnt="0"/>
      <dgm:spPr/>
    </dgm:pt>
    <dgm:pt modelId="{912D39C1-69D2-45B7-8EB1-5B868D30507A}" type="pres">
      <dgm:prSet presAssocID="{B42556BB-0997-4116-ACAF-11CFD98F8A49}" presName="Name25" presStyleLbl="parChTrans1D3" presStyleIdx="0" presStyleCnt="3"/>
      <dgm:spPr/>
    </dgm:pt>
    <dgm:pt modelId="{180C0DFA-66E0-4A7C-B7AC-0DD245AD9BED}" type="pres">
      <dgm:prSet presAssocID="{B42556BB-0997-4116-ACAF-11CFD98F8A49}" presName="connTx" presStyleLbl="parChTrans1D3" presStyleIdx="0" presStyleCnt="3"/>
      <dgm:spPr/>
    </dgm:pt>
    <dgm:pt modelId="{2885FB61-69A8-4201-A136-FE438F2177B9}" type="pres">
      <dgm:prSet presAssocID="{D699738B-9AD9-404B-B388-AFEB42EBAE1D}" presName="Name30" presStyleCnt="0"/>
      <dgm:spPr/>
    </dgm:pt>
    <dgm:pt modelId="{573ABD97-5B3D-46F3-9E6A-B1D955206C7B}" type="pres">
      <dgm:prSet presAssocID="{D699738B-9AD9-404B-B388-AFEB42EBAE1D}" presName="level2Shape" presStyleLbl="node3" presStyleIdx="0" presStyleCnt="3"/>
      <dgm:spPr/>
    </dgm:pt>
    <dgm:pt modelId="{D35A609D-E805-4E82-99E4-D02E6CF731A4}" type="pres">
      <dgm:prSet presAssocID="{D699738B-9AD9-404B-B388-AFEB42EBAE1D}" presName="hierChild3" presStyleCnt="0"/>
      <dgm:spPr/>
    </dgm:pt>
    <dgm:pt modelId="{EF0F3A41-DD4C-4112-8138-C2EE62CE3446}" type="pres">
      <dgm:prSet presAssocID="{1074706C-49B0-48AE-B79E-563EAE831CA1}" presName="Name25" presStyleLbl="parChTrans1D3" presStyleIdx="1" presStyleCnt="3"/>
      <dgm:spPr/>
    </dgm:pt>
    <dgm:pt modelId="{79A9BFB7-F936-41FD-8FEE-BC7383723C94}" type="pres">
      <dgm:prSet presAssocID="{1074706C-49B0-48AE-B79E-563EAE831CA1}" presName="connTx" presStyleLbl="parChTrans1D3" presStyleIdx="1" presStyleCnt="3"/>
      <dgm:spPr/>
    </dgm:pt>
    <dgm:pt modelId="{7AFD6D5E-D693-40AD-82DE-2342C13A38A7}" type="pres">
      <dgm:prSet presAssocID="{10A70093-6D5A-4515-BC44-B053C3257E64}" presName="Name30" presStyleCnt="0"/>
      <dgm:spPr/>
    </dgm:pt>
    <dgm:pt modelId="{3C66D831-1752-407C-BAF1-F53AE1F5DA8F}" type="pres">
      <dgm:prSet presAssocID="{10A70093-6D5A-4515-BC44-B053C3257E64}" presName="level2Shape" presStyleLbl="node3" presStyleIdx="1" presStyleCnt="3"/>
      <dgm:spPr/>
    </dgm:pt>
    <dgm:pt modelId="{D62D39F9-5799-455A-80DA-B36F34B94255}" type="pres">
      <dgm:prSet presAssocID="{10A70093-6D5A-4515-BC44-B053C3257E64}" presName="hierChild3" presStyleCnt="0"/>
      <dgm:spPr/>
    </dgm:pt>
    <dgm:pt modelId="{EE32CA8F-6A74-4A49-8505-D435E430AA50}" type="pres">
      <dgm:prSet presAssocID="{8DF08307-AA4E-4428-BE87-7BDA15A47010}" presName="Name25" presStyleLbl="parChTrans1D2" presStyleIdx="1" presStyleCnt="2"/>
      <dgm:spPr/>
    </dgm:pt>
    <dgm:pt modelId="{1CC8867D-56F8-4685-A275-35C967B6D41C}" type="pres">
      <dgm:prSet presAssocID="{8DF08307-AA4E-4428-BE87-7BDA15A47010}" presName="connTx" presStyleLbl="parChTrans1D2" presStyleIdx="1" presStyleCnt="2"/>
      <dgm:spPr/>
    </dgm:pt>
    <dgm:pt modelId="{E569FFF9-DFE5-4ED9-A753-1298A646DCC4}" type="pres">
      <dgm:prSet presAssocID="{132103EC-B915-46DE-B8B8-2F782A040231}" presName="Name30" presStyleCnt="0"/>
      <dgm:spPr/>
    </dgm:pt>
    <dgm:pt modelId="{266DBE59-DB12-4A01-92AE-25841F83D262}" type="pres">
      <dgm:prSet presAssocID="{132103EC-B915-46DE-B8B8-2F782A040231}" presName="level2Shape" presStyleLbl="node2" presStyleIdx="1" presStyleCnt="2"/>
      <dgm:spPr/>
    </dgm:pt>
    <dgm:pt modelId="{D627CA62-4AAC-4B0F-BCAE-1654590C4F23}" type="pres">
      <dgm:prSet presAssocID="{132103EC-B915-46DE-B8B8-2F782A040231}" presName="hierChild3" presStyleCnt="0"/>
      <dgm:spPr/>
    </dgm:pt>
    <dgm:pt modelId="{D8B8B562-3D2C-433E-90C9-1031356CC488}" type="pres">
      <dgm:prSet presAssocID="{C42C7749-9007-45F9-9A4F-F9FD9C32A2FF}" presName="Name25" presStyleLbl="parChTrans1D3" presStyleIdx="2" presStyleCnt="3"/>
      <dgm:spPr/>
    </dgm:pt>
    <dgm:pt modelId="{48DE6541-7AB8-46B6-9785-C87A37AA6955}" type="pres">
      <dgm:prSet presAssocID="{C42C7749-9007-45F9-9A4F-F9FD9C32A2FF}" presName="connTx" presStyleLbl="parChTrans1D3" presStyleIdx="2" presStyleCnt="3"/>
      <dgm:spPr/>
    </dgm:pt>
    <dgm:pt modelId="{373EA8A4-9BC4-484A-B77A-05EA82EC9155}" type="pres">
      <dgm:prSet presAssocID="{3D135D58-B6D6-418A-85C9-B3FB7334590F}" presName="Name30" presStyleCnt="0"/>
      <dgm:spPr/>
    </dgm:pt>
    <dgm:pt modelId="{7576C6ED-4947-46AA-8DCD-9F7AF4E21D69}" type="pres">
      <dgm:prSet presAssocID="{3D135D58-B6D6-418A-85C9-B3FB7334590F}" presName="level2Shape" presStyleLbl="node3" presStyleIdx="2" presStyleCnt="3"/>
      <dgm:spPr/>
    </dgm:pt>
    <dgm:pt modelId="{99116E70-F656-444D-BE51-54DC3997B649}" type="pres">
      <dgm:prSet presAssocID="{3D135D58-B6D6-418A-85C9-B3FB7334590F}" presName="hierChild3" presStyleCnt="0"/>
      <dgm:spPr/>
    </dgm:pt>
    <dgm:pt modelId="{35706B5D-C268-467D-8047-4895E1DC2851}" type="pres">
      <dgm:prSet presAssocID="{95F0AFB1-4C24-47FA-B8CB-13541BF268DF}" presName="bgShapesFlow" presStyleCnt="0"/>
      <dgm:spPr/>
    </dgm:pt>
  </dgm:ptLst>
  <dgm:cxnLst>
    <dgm:cxn modelId="{C1F33C0D-3BCA-441E-AC16-738318806C3E}" type="presOf" srcId="{10A70093-6D5A-4515-BC44-B053C3257E64}" destId="{3C66D831-1752-407C-BAF1-F53AE1F5DA8F}" srcOrd="0" destOrd="0" presId="urn:microsoft.com/office/officeart/2005/8/layout/hierarchy5"/>
    <dgm:cxn modelId="{46582035-517B-4199-A758-6B1938797A1C}" type="presOf" srcId="{8DF08307-AA4E-4428-BE87-7BDA15A47010}" destId="{1CC8867D-56F8-4685-A275-35C967B6D41C}" srcOrd="1" destOrd="0" presId="urn:microsoft.com/office/officeart/2005/8/layout/hierarchy5"/>
    <dgm:cxn modelId="{D26B196C-9799-442B-B5E2-CDC787879D92}" srcId="{168AEC67-BEF9-4D31-A8D0-B43675C44D3F}" destId="{10A70093-6D5A-4515-BC44-B053C3257E64}" srcOrd="1" destOrd="0" parTransId="{1074706C-49B0-48AE-B79E-563EAE831CA1}" sibTransId="{C5C26368-C0AE-4A0B-830C-EC3D351CDE97}"/>
    <dgm:cxn modelId="{BEAA6750-4060-4006-8473-A28F6185796D}" srcId="{861A50D3-82E0-46E3-ADDC-BADCC31F189B}" destId="{168AEC67-BEF9-4D31-A8D0-B43675C44D3F}" srcOrd="0" destOrd="0" parTransId="{B47DC945-D216-4344-8AA4-BFD92B6C0F53}" sibTransId="{069063F9-0CD4-47F8-BCCA-65ED61305FC1}"/>
    <dgm:cxn modelId="{FE9E7057-699F-44CF-A867-F937AF604B25}" type="presOf" srcId="{861A50D3-82E0-46E3-ADDC-BADCC31F189B}" destId="{9F2D104E-49D5-4F43-9D68-0E4A15506C74}" srcOrd="0" destOrd="0" presId="urn:microsoft.com/office/officeart/2005/8/layout/hierarchy5"/>
    <dgm:cxn modelId="{C59C8459-19E9-4EE0-A146-54806B82C9B0}" type="presOf" srcId="{132103EC-B915-46DE-B8B8-2F782A040231}" destId="{266DBE59-DB12-4A01-92AE-25841F83D262}" srcOrd="0" destOrd="0" presId="urn:microsoft.com/office/officeart/2005/8/layout/hierarchy5"/>
    <dgm:cxn modelId="{8990707F-FB26-4D4D-98C1-1F98E30039B3}" srcId="{132103EC-B915-46DE-B8B8-2F782A040231}" destId="{3D135D58-B6D6-418A-85C9-B3FB7334590F}" srcOrd="0" destOrd="0" parTransId="{C42C7749-9007-45F9-9A4F-F9FD9C32A2FF}" sibTransId="{30456E68-DD21-48BA-881B-4581D66DB6B2}"/>
    <dgm:cxn modelId="{445D3D82-A3DC-49CE-AB3B-E8D9C7A1D5E4}" type="presOf" srcId="{1074706C-49B0-48AE-B79E-563EAE831CA1}" destId="{79A9BFB7-F936-41FD-8FEE-BC7383723C94}" srcOrd="1" destOrd="0" presId="urn:microsoft.com/office/officeart/2005/8/layout/hierarchy5"/>
    <dgm:cxn modelId="{DF36C288-41E9-469A-A828-47A60CE97933}" type="presOf" srcId="{B47DC945-D216-4344-8AA4-BFD92B6C0F53}" destId="{6129CD26-1E2C-4FFB-BFEA-34349EDF3363}" srcOrd="1" destOrd="0" presId="urn:microsoft.com/office/officeart/2005/8/layout/hierarchy5"/>
    <dgm:cxn modelId="{A3AA078D-2EB2-4D18-85F5-0B49FF77BE0D}" type="presOf" srcId="{D699738B-9AD9-404B-B388-AFEB42EBAE1D}" destId="{573ABD97-5B3D-46F3-9E6A-B1D955206C7B}" srcOrd="0" destOrd="0" presId="urn:microsoft.com/office/officeart/2005/8/layout/hierarchy5"/>
    <dgm:cxn modelId="{3246AC97-F380-4356-8125-34C8EEA63AA8}" type="presOf" srcId="{1074706C-49B0-48AE-B79E-563EAE831CA1}" destId="{EF0F3A41-DD4C-4112-8138-C2EE62CE3446}" srcOrd="0" destOrd="0" presId="urn:microsoft.com/office/officeart/2005/8/layout/hierarchy5"/>
    <dgm:cxn modelId="{36C9749F-A62E-4B90-B85D-FC022D489A16}" type="presOf" srcId="{95F0AFB1-4C24-47FA-B8CB-13541BF268DF}" destId="{EDDF658B-BA59-44B2-AF24-EBAEB23C19CB}" srcOrd="0" destOrd="0" presId="urn:microsoft.com/office/officeart/2005/8/layout/hierarchy5"/>
    <dgm:cxn modelId="{249184A0-B33D-4D99-BB7A-225F86F13DA3}" srcId="{861A50D3-82E0-46E3-ADDC-BADCC31F189B}" destId="{132103EC-B915-46DE-B8B8-2F782A040231}" srcOrd="1" destOrd="0" parTransId="{8DF08307-AA4E-4428-BE87-7BDA15A47010}" sibTransId="{1690E0A0-4EFC-4DB6-9DA8-5AAF80E601FB}"/>
    <dgm:cxn modelId="{A827F7A5-61DF-4DB5-8216-73BCD99685A8}" type="presOf" srcId="{B42556BB-0997-4116-ACAF-11CFD98F8A49}" destId="{180C0DFA-66E0-4A7C-B7AC-0DD245AD9BED}" srcOrd="1" destOrd="0" presId="urn:microsoft.com/office/officeart/2005/8/layout/hierarchy5"/>
    <dgm:cxn modelId="{54142DB3-1CA6-472E-8082-166E9E513564}" type="presOf" srcId="{3D135D58-B6D6-418A-85C9-B3FB7334590F}" destId="{7576C6ED-4947-46AA-8DCD-9F7AF4E21D69}" srcOrd="0" destOrd="0" presId="urn:microsoft.com/office/officeart/2005/8/layout/hierarchy5"/>
    <dgm:cxn modelId="{E9E085C3-5831-43A8-8EE8-9C59E6D7546A}" type="presOf" srcId="{B47DC945-D216-4344-8AA4-BFD92B6C0F53}" destId="{21BC9DFF-2110-462A-94DA-AFEE7DF7AFA0}" srcOrd="0" destOrd="0" presId="urn:microsoft.com/office/officeart/2005/8/layout/hierarchy5"/>
    <dgm:cxn modelId="{0486ABDA-09C3-4E9C-A935-915D8D6A0265}" srcId="{168AEC67-BEF9-4D31-A8D0-B43675C44D3F}" destId="{D699738B-9AD9-404B-B388-AFEB42EBAE1D}" srcOrd="0" destOrd="0" parTransId="{B42556BB-0997-4116-ACAF-11CFD98F8A49}" sibTransId="{A64F3D5B-CEAB-4F81-8FEF-E99BB5C97163}"/>
    <dgm:cxn modelId="{BF0717E4-1DCB-402D-ADF8-FF91F9442349}" type="presOf" srcId="{C42C7749-9007-45F9-9A4F-F9FD9C32A2FF}" destId="{D8B8B562-3D2C-433E-90C9-1031356CC488}" srcOrd="0" destOrd="0" presId="urn:microsoft.com/office/officeart/2005/8/layout/hierarchy5"/>
    <dgm:cxn modelId="{9A15BDE5-B90B-4A63-A7C2-CB2873BEBE88}" srcId="{95F0AFB1-4C24-47FA-B8CB-13541BF268DF}" destId="{861A50D3-82E0-46E3-ADDC-BADCC31F189B}" srcOrd="0" destOrd="0" parTransId="{74354080-DF60-4639-8C81-8CA8F0EB96B4}" sibTransId="{CB238E79-F823-446F-8177-4AC7868483A3}"/>
    <dgm:cxn modelId="{12224EEA-5A41-4A0F-A4FE-46B9FC30E938}" type="presOf" srcId="{8DF08307-AA4E-4428-BE87-7BDA15A47010}" destId="{EE32CA8F-6A74-4A49-8505-D435E430AA50}" srcOrd="0" destOrd="0" presId="urn:microsoft.com/office/officeart/2005/8/layout/hierarchy5"/>
    <dgm:cxn modelId="{F8E519EB-8CAC-43CC-BB19-948826B686EC}" type="presOf" srcId="{168AEC67-BEF9-4D31-A8D0-B43675C44D3F}" destId="{04B37D6F-B9B5-4FC3-912C-AFE3A53A33C7}" srcOrd="0" destOrd="0" presId="urn:microsoft.com/office/officeart/2005/8/layout/hierarchy5"/>
    <dgm:cxn modelId="{9E3E20EF-1446-4465-99CA-10C24749C818}" type="presOf" srcId="{C42C7749-9007-45F9-9A4F-F9FD9C32A2FF}" destId="{48DE6541-7AB8-46B6-9785-C87A37AA6955}" srcOrd="1" destOrd="0" presId="urn:microsoft.com/office/officeart/2005/8/layout/hierarchy5"/>
    <dgm:cxn modelId="{9E137EFB-E23F-4021-B6E1-BB47EE8C59FC}" type="presOf" srcId="{B42556BB-0997-4116-ACAF-11CFD98F8A49}" destId="{912D39C1-69D2-45B7-8EB1-5B868D30507A}" srcOrd="0" destOrd="0" presId="urn:microsoft.com/office/officeart/2005/8/layout/hierarchy5"/>
    <dgm:cxn modelId="{F5B48A8F-6569-47EC-B8A4-6C51DC5C90F3}" type="presParOf" srcId="{EDDF658B-BA59-44B2-AF24-EBAEB23C19CB}" destId="{EAE24C8B-30D7-4A26-9B6B-34376D606B8A}" srcOrd="0" destOrd="0" presId="urn:microsoft.com/office/officeart/2005/8/layout/hierarchy5"/>
    <dgm:cxn modelId="{93EAF2B9-008C-4157-98C2-D35F4F05D316}" type="presParOf" srcId="{EAE24C8B-30D7-4A26-9B6B-34376D606B8A}" destId="{B0A78663-9766-452F-BA6A-46651790B047}" srcOrd="0" destOrd="0" presId="urn:microsoft.com/office/officeart/2005/8/layout/hierarchy5"/>
    <dgm:cxn modelId="{A7BFDCB1-6AA5-4E56-865D-F31FBE333444}" type="presParOf" srcId="{B0A78663-9766-452F-BA6A-46651790B047}" destId="{0EF65F53-B8BB-4C1B-A90F-0FB8D90E81BB}" srcOrd="0" destOrd="0" presId="urn:microsoft.com/office/officeart/2005/8/layout/hierarchy5"/>
    <dgm:cxn modelId="{ECD47D48-37FE-4D06-A494-D83C90C305F1}" type="presParOf" srcId="{0EF65F53-B8BB-4C1B-A90F-0FB8D90E81BB}" destId="{9F2D104E-49D5-4F43-9D68-0E4A15506C74}" srcOrd="0" destOrd="0" presId="urn:microsoft.com/office/officeart/2005/8/layout/hierarchy5"/>
    <dgm:cxn modelId="{5D53361D-0577-401C-9F40-5F11A984A043}" type="presParOf" srcId="{0EF65F53-B8BB-4C1B-A90F-0FB8D90E81BB}" destId="{538D6C74-4225-403B-B96A-FFE09BD73F39}" srcOrd="1" destOrd="0" presId="urn:microsoft.com/office/officeart/2005/8/layout/hierarchy5"/>
    <dgm:cxn modelId="{F600E174-1844-4AF8-A3E6-26BC7A778908}" type="presParOf" srcId="{538D6C74-4225-403B-B96A-FFE09BD73F39}" destId="{21BC9DFF-2110-462A-94DA-AFEE7DF7AFA0}" srcOrd="0" destOrd="0" presId="urn:microsoft.com/office/officeart/2005/8/layout/hierarchy5"/>
    <dgm:cxn modelId="{1B0A5CFB-DCD6-4F50-8DD3-496E6A449026}" type="presParOf" srcId="{21BC9DFF-2110-462A-94DA-AFEE7DF7AFA0}" destId="{6129CD26-1E2C-4FFB-BFEA-34349EDF3363}" srcOrd="0" destOrd="0" presId="urn:microsoft.com/office/officeart/2005/8/layout/hierarchy5"/>
    <dgm:cxn modelId="{A4764A66-BB97-4535-916B-2A7D562D9D27}" type="presParOf" srcId="{538D6C74-4225-403B-B96A-FFE09BD73F39}" destId="{B4783F3B-1D08-426E-887D-7A6936B35B32}" srcOrd="1" destOrd="0" presId="urn:microsoft.com/office/officeart/2005/8/layout/hierarchy5"/>
    <dgm:cxn modelId="{41875848-265D-4C75-AAC5-13C9BAB17CD9}" type="presParOf" srcId="{B4783F3B-1D08-426E-887D-7A6936B35B32}" destId="{04B37D6F-B9B5-4FC3-912C-AFE3A53A33C7}" srcOrd="0" destOrd="0" presId="urn:microsoft.com/office/officeart/2005/8/layout/hierarchy5"/>
    <dgm:cxn modelId="{17A0D94A-DA23-4859-A2A2-32A0A150AF6B}" type="presParOf" srcId="{B4783F3B-1D08-426E-887D-7A6936B35B32}" destId="{0B2F8581-D05A-4170-97DB-CB93C72F2CC1}" srcOrd="1" destOrd="0" presId="urn:microsoft.com/office/officeart/2005/8/layout/hierarchy5"/>
    <dgm:cxn modelId="{837E73A5-1944-4313-A232-6C4B57593FDB}" type="presParOf" srcId="{0B2F8581-D05A-4170-97DB-CB93C72F2CC1}" destId="{912D39C1-69D2-45B7-8EB1-5B868D30507A}" srcOrd="0" destOrd="0" presId="urn:microsoft.com/office/officeart/2005/8/layout/hierarchy5"/>
    <dgm:cxn modelId="{6566FC62-98E3-4E80-8856-A0D08DAED080}" type="presParOf" srcId="{912D39C1-69D2-45B7-8EB1-5B868D30507A}" destId="{180C0DFA-66E0-4A7C-B7AC-0DD245AD9BED}" srcOrd="0" destOrd="0" presId="urn:microsoft.com/office/officeart/2005/8/layout/hierarchy5"/>
    <dgm:cxn modelId="{51FF6640-418D-41DA-AE25-73F211C7EC35}" type="presParOf" srcId="{0B2F8581-D05A-4170-97DB-CB93C72F2CC1}" destId="{2885FB61-69A8-4201-A136-FE438F2177B9}" srcOrd="1" destOrd="0" presId="urn:microsoft.com/office/officeart/2005/8/layout/hierarchy5"/>
    <dgm:cxn modelId="{EA2D703C-973C-4D46-9A1C-2C330C14980C}" type="presParOf" srcId="{2885FB61-69A8-4201-A136-FE438F2177B9}" destId="{573ABD97-5B3D-46F3-9E6A-B1D955206C7B}" srcOrd="0" destOrd="0" presId="urn:microsoft.com/office/officeart/2005/8/layout/hierarchy5"/>
    <dgm:cxn modelId="{A4151959-D9DD-420A-82D5-8EDD18E5C70B}" type="presParOf" srcId="{2885FB61-69A8-4201-A136-FE438F2177B9}" destId="{D35A609D-E805-4E82-99E4-D02E6CF731A4}" srcOrd="1" destOrd="0" presId="urn:microsoft.com/office/officeart/2005/8/layout/hierarchy5"/>
    <dgm:cxn modelId="{C7EB957F-5D30-4714-80B3-7F1F79785A61}" type="presParOf" srcId="{0B2F8581-D05A-4170-97DB-CB93C72F2CC1}" destId="{EF0F3A41-DD4C-4112-8138-C2EE62CE3446}" srcOrd="2" destOrd="0" presId="urn:microsoft.com/office/officeart/2005/8/layout/hierarchy5"/>
    <dgm:cxn modelId="{F4763C0A-CC86-4C40-9751-5AB0E545D327}" type="presParOf" srcId="{EF0F3A41-DD4C-4112-8138-C2EE62CE3446}" destId="{79A9BFB7-F936-41FD-8FEE-BC7383723C94}" srcOrd="0" destOrd="0" presId="urn:microsoft.com/office/officeart/2005/8/layout/hierarchy5"/>
    <dgm:cxn modelId="{E2AB58F9-02B0-4F26-BFFD-1A043C5E008C}" type="presParOf" srcId="{0B2F8581-D05A-4170-97DB-CB93C72F2CC1}" destId="{7AFD6D5E-D693-40AD-82DE-2342C13A38A7}" srcOrd="3" destOrd="0" presId="urn:microsoft.com/office/officeart/2005/8/layout/hierarchy5"/>
    <dgm:cxn modelId="{0A7C8544-B7FF-42E2-9DC3-45FC6D913DA3}" type="presParOf" srcId="{7AFD6D5E-D693-40AD-82DE-2342C13A38A7}" destId="{3C66D831-1752-407C-BAF1-F53AE1F5DA8F}" srcOrd="0" destOrd="0" presId="urn:microsoft.com/office/officeart/2005/8/layout/hierarchy5"/>
    <dgm:cxn modelId="{CD082ABA-1F6F-421F-9D40-65D3A1D4B3C8}" type="presParOf" srcId="{7AFD6D5E-D693-40AD-82DE-2342C13A38A7}" destId="{D62D39F9-5799-455A-80DA-B36F34B94255}" srcOrd="1" destOrd="0" presId="urn:microsoft.com/office/officeart/2005/8/layout/hierarchy5"/>
    <dgm:cxn modelId="{FBF1D3DF-7076-4F21-9F13-5788896F964B}" type="presParOf" srcId="{538D6C74-4225-403B-B96A-FFE09BD73F39}" destId="{EE32CA8F-6A74-4A49-8505-D435E430AA50}" srcOrd="2" destOrd="0" presId="urn:microsoft.com/office/officeart/2005/8/layout/hierarchy5"/>
    <dgm:cxn modelId="{379EB36A-E201-4660-9C82-BAD276C907E2}" type="presParOf" srcId="{EE32CA8F-6A74-4A49-8505-D435E430AA50}" destId="{1CC8867D-56F8-4685-A275-35C967B6D41C}" srcOrd="0" destOrd="0" presId="urn:microsoft.com/office/officeart/2005/8/layout/hierarchy5"/>
    <dgm:cxn modelId="{9DB42330-33FD-41E4-B2B4-8187D1BCE1E2}" type="presParOf" srcId="{538D6C74-4225-403B-B96A-FFE09BD73F39}" destId="{E569FFF9-DFE5-4ED9-A753-1298A646DCC4}" srcOrd="3" destOrd="0" presId="urn:microsoft.com/office/officeart/2005/8/layout/hierarchy5"/>
    <dgm:cxn modelId="{8967C277-086C-4501-A8C2-256AA810945B}" type="presParOf" srcId="{E569FFF9-DFE5-4ED9-A753-1298A646DCC4}" destId="{266DBE59-DB12-4A01-92AE-25841F83D262}" srcOrd="0" destOrd="0" presId="urn:microsoft.com/office/officeart/2005/8/layout/hierarchy5"/>
    <dgm:cxn modelId="{EF333791-1523-4E75-B817-5801D1F64D37}" type="presParOf" srcId="{E569FFF9-DFE5-4ED9-A753-1298A646DCC4}" destId="{D627CA62-4AAC-4B0F-BCAE-1654590C4F23}" srcOrd="1" destOrd="0" presId="urn:microsoft.com/office/officeart/2005/8/layout/hierarchy5"/>
    <dgm:cxn modelId="{2791C8BC-32FC-40C4-BD80-3D000FC62783}" type="presParOf" srcId="{D627CA62-4AAC-4B0F-BCAE-1654590C4F23}" destId="{D8B8B562-3D2C-433E-90C9-1031356CC488}" srcOrd="0" destOrd="0" presId="urn:microsoft.com/office/officeart/2005/8/layout/hierarchy5"/>
    <dgm:cxn modelId="{F89237DE-0FCC-4D7B-A663-F4C9016CDA9A}" type="presParOf" srcId="{D8B8B562-3D2C-433E-90C9-1031356CC488}" destId="{48DE6541-7AB8-46B6-9785-C87A37AA6955}" srcOrd="0" destOrd="0" presId="urn:microsoft.com/office/officeart/2005/8/layout/hierarchy5"/>
    <dgm:cxn modelId="{4F1EFAFB-95D0-4981-B41A-28485A3155F2}" type="presParOf" srcId="{D627CA62-4AAC-4B0F-BCAE-1654590C4F23}" destId="{373EA8A4-9BC4-484A-B77A-05EA82EC9155}" srcOrd="1" destOrd="0" presId="urn:microsoft.com/office/officeart/2005/8/layout/hierarchy5"/>
    <dgm:cxn modelId="{5564F1D9-C7BC-4C1B-A7E9-77F97DDE2E8F}" type="presParOf" srcId="{373EA8A4-9BC4-484A-B77A-05EA82EC9155}" destId="{7576C6ED-4947-46AA-8DCD-9F7AF4E21D69}" srcOrd="0" destOrd="0" presId="urn:microsoft.com/office/officeart/2005/8/layout/hierarchy5"/>
    <dgm:cxn modelId="{4581340B-3BA0-448F-BDDF-72D38D7711BB}" type="presParOf" srcId="{373EA8A4-9BC4-484A-B77A-05EA82EC9155}" destId="{99116E70-F656-444D-BE51-54DC3997B649}" srcOrd="1" destOrd="0" presId="urn:microsoft.com/office/officeart/2005/8/layout/hierarchy5"/>
    <dgm:cxn modelId="{F7A7E54F-BC11-4EBB-99BE-26B146390002}" type="presParOf" srcId="{EDDF658B-BA59-44B2-AF24-EBAEB23C19CB}" destId="{35706B5D-C268-467D-8047-4895E1DC2851}" srcOrd="1" destOrd="0" presId="urn:microsoft.com/office/officeart/2005/8/layout/hierarchy5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F2D104E-49D5-4F43-9D68-0E4A15506C74}">
      <dsp:nvSpPr>
        <dsp:cNvPr id="0" name=""/>
        <dsp:cNvSpPr/>
      </dsp:nvSpPr>
      <dsp:spPr>
        <a:xfrm>
          <a:off x="7059" y="1735405"/>
          <a:ext cx="2134674" cy="106733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 dirty="0"/>
        </a:p>
      </dsp:txBody>
      <dsp:txXfrm>
        <a:off x="38320" y="1766666"/>
        <a:ext cx="2072152" cy="1004815"/>
      </dsp:txXfrm>
    </dsp:sp>
    <dsp:sp modelId="{21BC9DFF-2110-462A-94DA-AFEE7DF7AFA0}">
      <dsp:nvSpPr>
        <dsp:cNvPr id="0" name=""/>
        <dsp:cNvSpPr/>
      </dsp:nvSpPr>
      <dsp:spPr>
        <a:xfrm rot="18770822">
          <a:off x="1940863" y="1784307"/>
          <a:ext cx="1255610" cy="48955"/>
        </a:xfrm>
        <a:custGeom>
          <a:avLst/>
          <a:gdLst/>
          <a:ahLst/>
          <a:cxnLst/>
          <a:rect l="0" t="0" r="0" b="0"/>
          <a:pathLst>
            <a:path>
              <a:moveTo>
                <a:pt x="0" y="24477"/>
              </a:moveTo>
              <a:lnTo>
                <a:pt x="1255610" y="24477"/>
              </a:lnTo>
            </a:path>
          </a:pathLst>
        </a:custGeom>
        <a:noFill/>
        <a:ln w="15875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537278" y="1777394"/>
        <a:ext cx="62780" cy="62780"/>
      </dsp:txXfrm>
    </dsp:sp>
    <dsp:sp modelId="{04B37D6F-B9B5-4FC3-912C-AFE3A53A33C7}">
      <dsp:nvSpPr>
        <dsp:cNvPr id="0" name=""/>
        <dsp:cNvSpPr/>
      </dsp:nvSpPr>
      <dsp:spPr>
        <a:xfrm>
          <a:off x="2995604" y="814826"/>
          <a:ext cx="2134674" cy="1067337"/>
        </a:xfrm>
        <a:prstGeom prst="roundRect">
          <a:avLst>
            <a:gd name="adj" fmla="val 10000"/>
          </a:avLst>
        </a:prstGeom>
        <a:solidFill>
          <a:schemeClr val="accent2"/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GM 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Ned Herrington</a:t>
          </a:r>
        </a:p>
      </dsp:txBody>
      <dsp:txXfrm>
        <a:off x="3026865" y="846087"/>
        <a:ext cx="2072152" cy="1004815"/>
      </dsp:txXfrm>
    </dsp:sp>
    <dsp:sp modelId="{912D39C1-69D2-45B7-8EB1-5B868D30507A}">
      <dsp:nvSpPr>
        <dsp:cNvPr id="0" name=""/>
        <dsp:cNvSpPr/>
      </dsp:nvSpPr>
      <dsp:spPr>
        <a:xfrm rot="19457599">
          <a:off x="5031441" y="1017158"/>
          <a:ext cx="1051544" cy="48955"/>
        </a:xfrm>
        <a:custGeom>
          <a:avLst/>
          <a:gdLst/>
          <a:ahLst/>
          <a:cxnLst/>
          <a:rect l="0" t="0" r="0" b="0"/>
          <a:pathLst>
            <a:path>
              <a:moveTo>
                <a:pt x="0" y="24477"/>
              </a:moveTo>
              <a:lnTo>
                <a:pt x="1051544" y="24477"/>
              </a:lnTo>
            </a:path>
          </a:pathLst>
        </a:custGeom>
        <a:noFill/>
        <a:ln w="15875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5530925" y="1015347"/>
        <a:ext cx="52577" cy="52577"/>
      </dsp:txXfrm>
    </dsp:sp>
    <dsp:sp modelId="{573ABD97-5B3D-46F3-9E6A-B1D955206C7B}">
      <dsp:nvSpPr>
        <dsp:cNvPr id="0" name=""/>
        <dsp:cNvSpPr/>
      </dsp:nvSpPr>
      <dsp:spPr>
        <a:xfrm>
          <a:off x="5984148" y="201107"/>
          <a:ext cx="2134674" cy="1067337"/>
        </a:xfrm>
        <a:prstGeom prst="roundRect">
          <a:avLst>
            <a:gd name="adj" fmla="val 10000"/>
          </a:avLst>
        </a:prstGeom>
        <a:solidFill>
          <a:schemeClr val="accent5">
            <a:lumMod val="5000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Head Coach 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James Champagne</a:t>
          </a:r>
        </a:p>
      </dsp:txBody>
      <dsp:txXfrm>
        <a:off x="6015409" y="232368"/>
        <a:ext cx="2072152" cy="1004815"/>
      </dsp:txXfrm>
    </dsp:sp>
    <dsp:sp modelId="{EF0F3A41-DD4C-4112-8138-C2EE62CE3446}">
      <dsp:nvSpPr>
        <dsp:cNvPr id="0" name=""/>
        <dsp:cNvSpPr/>
      </dsp:nvSpPr>
      <dsp:spPr>
        <a:xfrm rot="2142401">
          <a:off x="5031441" y="1630877"/>
          <a:ext cx="1051544" cy="48955"/>
        </a:xfrm>
        <a:custGeom>
          <a:avLst/>
          <a:gdLst/>
          <a:ahLst/>
          <a:cxnLst/>
          <a:rect l="0" t="0" r="0" b="0"/>
          <a:pathLst>
            <a:path>
              <a:moveTo>
                <a:pt x="0" y="24477"/>
              </a:moveTo>
              <a:lnTo>
                <a:pt x="1051544" y="24477"/>
              </a:lnTo>
            </a:path>
          </a:pathLst>
        </a:custGeom>
        <a:noFill/>
        <a:ln w="15875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5530925" y="1629066"/>
        <a:ext cx="52577" cy="52577"/>
      </dsp:txXfrm>
    </dsp:sp>
    <dsp:sp modelId="{3C66D831-1752-407C-BAF1-F53AE1F5DA8F}">
      <dsp:nvSpPr>
        <dsp:cNvPr id="0" name=""/>
        <dsp:cNvSpPr/>
      </dsp:nvSpPr>
      <dsp:spPr>
        <a:xfrm>
          <a:off x="5984148" y="1428545"/>
          <a:ext cx="2134674" cy="1067337"/>
        </a:xfrm>
        <a:prstGeom prst="roundRect">
          <a:avLst>
            <a:gd name="adj" fmla="val 10000"/>
          </a:avLst>
        </a:prstGeom>
        <a:solidFill>
          <a:schemeClr val="accent5">
            <a:lumMod val="5000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Athletic Trainer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James Trigg</a:t>
          </a:r>
        </a:p>
      </dsp:txBody>
      <dsp:txXfrm>
        <a:off x="6015409" y="1459806"/>
        <a:ext cx="2072152" cy="1004815"/>
      </dsp:txXfrm>
    </dsp:sp>
    <dsp:sp modelId="{EE32CA8F-6A74-4A49-8505-D435E430AA50}">
      <dsp:nvSpPr>
        <dsp:cNvPr id="0" name=""/>
        <dsp:cNvSpPr/>
      </dsp:nvSpPr>
      <dsp:spPr>
        <a:xfrm rot="2829178">
          <a:off x="1940863" y="2704885"/>
          <a:ext cx="1255610" cy="48955"/>
        </a:xfrm>
        <a:custGeom>
          <a:avLst/>
          <a:gdLst/>
          <a:ahLst/>
          <a:cxnLst/>
          <a:rect l="0" t="0" r="0" b="0"/>
          <a:pathLst>
            <a:path>
              <a:moveTo>
                <a:pt x="0" y="24477"/>
              </a:moveTo>
              <a:lnTo>
                <a:pt x="1255610" y="24477"/>
              </a:lnTo>
            </a:path>
          </a:pathLst>
        </a:custGeom>
        <a:noFill/>
        <a:ln w="15875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537278" y="2697972"/>
        <a:ext cx="62780" cy="62780"/>
      </dsp:txXfrm>
    </dsp:sp>
    <dsp:sp modelId="{266DBE59-DB12-4A01-92AE-25841F83D262}">
      <dsp:nvSpPr>
        <dsp:cNvPr id="0" name=""/>
        <dsp:cNvSpPr/>
      </dsp:nvSpPr>
      <dsp:spPr>
        <a:xfrm>
          <a:off x="2995604" y="2655983"/>
          <a:ext cx="2134674" cy="1067337"/>
        </a:xfrm>
        <a:prstGeom prst="roundRect">
          <a:avLst>
            <a:gd name="adj" fmla="val 10000"/>
          </a:avLst>
        </a:prstGeom>
        <a:solidFill>
          <a:schemeClr val="accent2"/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Dir S&amp;M 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Heidi Wilson</a:t>
          </a:r>
        </a:p>
      </dsp:txBody>
      <dsp:txXfrm>
        <a:off x="3026865" y="2687244"/>
        <a:ext cx="2072152" cy="1004815"/>
      </dsp:txXfrm>
    </dsp:sp>
    <dsp:sp modelId="{D8B8B562-3D2C-433E-90C9-1031356CC488}">
      <dsp:nvSpPr>
        <dsp:cNvPr id="0" name=""/>
        <dsp:cNvSpPr/>
      </dsp:nvSpPr>
      <dsp:spPr>
        <a:xfrm>
          <a:off x="5130278" y="3165174"/>
          <a:ext cx="853869" cy="48955"/>
        </a:xfrm>
        <a:custGeom>
          <a:avLst/>
          <a:gdLst/>
          <a:ahLst/>
          <a:cxnLst/>
          <a:rect l="0" t="0" r="0" b="0"/>
          <a:pathLst>
            <a:path>
              <a:moveTo>
                <a:pt x="0" y="24477"/>
              </a:moveTo>
              <a:lnTo>
                <a:pt x="853869" y="24477"/>
              </a:lnTo>
            </a:path>
          </a:pathLst>
        </a:custGeom>
        <a:noFill/>
        <a:ln w="15875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5535867" y="3168305"/>
        <a:ext cx="42693" cy="42693"/>
      </dsp:txXfrm>
    </dsp:sp>
    <dsp:sp modelId="{7576C6ED-4947-46AA-8DCD-9F7AF4E21D69}">
      <dsp:nvSpPr>
        <dsp:cNvPr id="0" name=""/>
        <dsp:cNvSpPr/>
      </dsp:nvSpPr>
      <dsp:spPr>
        <a:xfrm>
          <a:off x="5984148" y="2655983"/>
          <a:ext cx="2134674" cy="106733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Community </a:t>
          </a:r>
        </a:p>
      </dsp:txBody>
      <dsp:txXfrm>
        <a:off x="6015409" y="2687244"/>
        <a:ext cx="2072152" cy="100481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5">
  <dgm:title val=""/>
  <dgm:desc val=""/>
  <dgm:catLst>
    <dgm:cat type="hierarchy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</dgm:ptLst>
      <dgm:cxnLst>
        <dgm:cxn modelId="7" srcId="0" destId="1" srcOrd="0" destOrd="0"/>
        <dgm:cxn modelId="8" srcId="1" destId="2" srcOrd="0" destOrd="0"/>
        <dgm:cxn modelId="9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10" srcId="0" destId="4" srcOrd="1" destOrd="0"/>
        <dgm:cxn modelId="11" srcId="0" destId="5" srcOrd="2" destOrd="0"/>
        <dgm:cxn modelId="12" srcId="0" destId="6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3"/>
      </dgm:ptLst>
      <dgm:cxnLst>
        <dgm:cxn modelId="4" srcId="0" destId="1" srcOrd="0" destOrd="0"/>
        <dgm:cxn modelId="13" srcId="1" destId="11" srcOrd="0" destOrd="0"/>
        <dgm:cxn modelId="14" srcId="1" destId="12" srcOrd="1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  <dgm:pt modelId="4"/>
        <dgm:pt modelId="5"/>
        <dgm:pt modelId="6"/>
        <dgm:pt modelId="7"/>
      </dgm:ptLst>
      <dgm:cxnLst>
        <dgm:cxn modelId="8" srcId="0" destId="1" srcOrd="0" destOrd="0"/>
        <dgm:cxn modelId="9" srcId="1" destId="2" srcOrd="0" destOrd="0"/>
        <dgm:cxn modelId="10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  <dgm:cxn modelId="11" srcId="0" destId="4" srcOrd="1" destOrd="0"/>
        <dgm:cxn modelId="12" srcId="0" destId="5" srcOrd="2" destOrd="0"/>
        <dgm:cxn modelId="13" srcId="0" destId="6" srcOrd="3" destOrd="0"/>
        <dgm:cxn modelId="14" srcId="0" destId="7" srcOrd="4" destOrd="0"/>
      </dgm:cxnLst>
      <dgm:bg/>
      <dgm:whole/>
    </dgm:dataModel>
  </dgm:clrData>
  <dgm:layoutNode name="mainComposite">
    <dgm:varLst>
      <dgm:chPref val="1"/>
      <dgm:dir/>
      <dgm:animOne val="branch"/>
      <dgm:animLvl val="lvl"/>
      <dgm:resizeHandles val="exact"/>
    </dgm:varLst>
    <dgm:alg type="composite"/>
    <dgm:presOf/>
    <dgm:shape xmlns:r="http://schemas.openxmlformats.org/officeDocument/2006/relationships" r:blip="">
      <dgm:adjLst/>
    </dgm:shape>
    <dgm:choose name="Name0">
      <dgm:if name="Name1" axis="ch" ptType="node" func="cnt" op="gte" val="2">
        <dgm:choose name="Name2">
          <dgm:if name="Name3" func="var" arg="dir" op="equ" val="norm">
            <dgm:constrLst>
              <dgm:constr type="l" for="ch" forName="hierFlow"/>
              <dgm:constr type="t" for="ch" forName="hierFlow" refType="h" fact="0.3"/>
              <dgm:constr type="r" for="ch" forName="hierFlow" refType="w" fact="0.98"/>
              <dgm:constr type="b" for="ch" forName="hierFlow" refType="h" fact="0.96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h" for="des" forName="level1Shape" refType="h"/>
              <dgm:constr type="w" for="des" forName="level1Shape" refType="h" refFor="des" refForName="level1Shape" fact="2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w" refFor="des" refForName="level1Shape" op="equ" fact="0.4"/>
              <dgm:constr type="sibSp" for="des" forName="hierChild1" refType="h" refFor="des" refForName="level1Shape" op="equ" fact="0.15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w" refFor="des" refForName="level1Shape" op="equ"/>
              <dgm:constr type="userB" for="des" refType="sp" refFor="des" op="equ"/>
              <dgm:constr type="w" for="des" forName="firstBuf" refType="w" refFor="des" refForName="level1Shape" fact="0.1"/>
            </dgm:constrLst>
          </dgm:if>
          <dgm:else name="Name4">
            <dgm:constrLst>
              <dgm:constr type="l" for="ch" forName="hierFlow" refType="w" fact="0.02"/>
              <dgm:constr type="t" for="ch" forName="hierFlow" refType="h" fact="0.3"/>
              <dgm:constr type="r" for="ch" forName="hierFlow" refType="w"/>
              <dgm:constr type="b" for="ch" forName="hierFlow" refType="h" fact="0.96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h" for="des" forName="level1Shape" refType="h"/>
              <dgm:constr type="w" for="des" forName="level1Shape" refType="h" refFor="des" refForName="level1Shape" fact="2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w" refFor="des" refForName="level1Shape" op="equ" fact="0.4"/>
              <dgm:constr type="sibSp" for="des" forName="hierChild1" refType="h" refFor="des" refForName="level1Shape" op="equ" fact="0.15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w" refFor="des" refForName="level1Shape" op="equ"/>
              <dgm:constr type="userB" for="des" refType="sp" refFor="des" op="equ"/>
              <dgm:constr type="w" for="des" forName="firstBuf" refType="w" refFor="des" refForName="level1Shape" fact="0.1"/>
            </dgm:constrLst>
          </dgm:else>
        </dgm:choose>
      </dgm:if>
      <dgm:else name="Name5">
        <dgm:constrLst>
          <dgm:constr type="l" for="ch" forName="hierFlow"/>
          <dgm:constr type="t" for="ch" forName="hierFlow"/>
          <dgm:constr type="r" for="ch" forName="hierFlow" refType="w"/>
          <dgm:constr type="b" for="ch" forName="hierFlow" refType="h"/>
          <dgm:constr type="l" for="ch" forName="bgShapesFlow"/>
          <dgm:constr type="t" for="ch" forName="bgShapesFlow"/>
          <dgm:constr type="r" for="ch" forName="bgShapesFlow" refType="w"/>
          <dgm:constr type="b" for="ch" forName="bgShapesFlow" refType="h"/>
          <dgm:constr type="h" for="des" forName="level1Shape" refType="h"/>
          <dgm:constr type="w" for="des" forName="level1Shape" refType="h" refFor="des" refForName="level1Shape" fact="2"/>
          <dgm:constr type="w" for="des" forName="level2Shape" refType="w" refFor="des" refForName="level1Shape" op="equ"/>
          <dgm:constr type="h" for="des" forName="level2Shape" refType="h" refFor="des" refForName="level1Shape" op="equ"/>
          <dgm:constr type="sp" for="des" refType="w" refFor="des" refForName="level1Shape" op="equ" fact="0.4"/>
          <dgm:constr type="sibSp" for="des" forName="hierChild1" refType="h" refFor="des" refForName="level1Shape" op="equ" fact="0.15"/>
          <dgm:constr type="sibSp" for="des" forName="hierChild2" refType="sibSp" refFor="des" refForName="hierChild1" op="equ"/>
          <dgm:constr type="sibSp" for="des" forName="hierChild3" refType="sibSp" refFor="des" refForName="hierChild1" op="equ"/>
          <dgm:constr type="userA" for="des" refType="w" refFor="des" refForName="level1Shape" op="equ"/>
          <dgm:constr type="userB" for="des" refType="sp" refFor="des" op="equ"/>
          <dgm:constr type="w" for="des" forName="firstBuf" refType="w" refFor="des" refForName="level1Shape" fact="0.1"/>
        </dgm:constrLst>
      </dgm:else>
    </dgm:choose>
    <dgm:ruleLst/>
    <dgm:layoutNode name="hierFlow">
      <dgm:choose name="Name6">
        <dgm:if name="Name7" func="var" arg="dir" op="equ" val="norm">
          <dgm:alg type="lin">
            <dgm:param type="linDir" val="fromL"/>
            <dgm:param type="nodeVertAlign" val="mid"/>
            <dgm:param type="vertAlign" val="mid"/>
            <dgm:param type="nodeHorzAlign" val="l"/>
            <dgm:param type="horzAlign" val="l"/>
            <dgm:param type="fallback" val="2D"/>
          </dgm:alg>
        </dgm:if>
        <dgm:else name="Name8">
          <dgm:alg type="lin">
            <dgm:param type="linDir" val="fromR"/>
            <dgm:param type="nodeVertAlign" val="mid"/>
            <dgm:param type="vertAlign" val="mid"/>
            <dgm:param type="nodeHorzAlign" val="r"/>
            <dgm:param type="horzAlign" val="r"/>
            <dgm:param type="fallback" val="2D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primFontSz" for="des" ptType="node" op="equ" val="65"/>
        <dgm:constr type="primFontSz" for="des" forName="connTx" op="equ" val="55"/>
        <dgm:constr type="primFontSz" for="des" forName="connTx" refType="primFontSz" refFor="des" refPtType="node" op="lte" fact="0.8"/>
      </dgm:constrLst>
      <dgm:ruleLst/>
      <dgm:choose name="Name9">
        <dgm:if name="Name10" axis="ch" ptType="node" func="cnt" op="gte" val="2">
          <dgm:layoutNode name="firstBuf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1"/>
      </dgm:choose>
      <dgm:layoutNode name="hierChild1">
        <dgm:varLst>
          <dgm:chPref val="1"/>
          <dgm:animOne val="branch"/>
          <dgm:animLvl val="lvl"/>
        </dgm:varLst>
        <dgm:choose name="Name12">
          <dgm:if name="Name13" func="var" arg="dir" op="equ" val="norm">
            <dgm:alg type="hierChild">
              <dgm:param type="linDir" val="fromT"/>
              <dgm:param type="chAlign" val="l"/>
            </dgm:alg>
          </dgm:if>
          <dgm:else name="Name14">
            <dgm:alg type="hierChild">
              <dgm:param type="linDir" val="fromT"/>
              <dgm:param type="ch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forEach name="Name15" axis="ch" cnt="3">
          <dgm:forEach name="Name16" axis="self" ptType="node">
            <dgm:layoutNode name="Name17">
              <dgm:choose name="Name18">
                <dgm:if name="Name19" func="var" arg="dir" op="equ" val="norm">
                  <dgm:alg type="hierRoot">
                    <dgm:param type="hierAlign" val="lCtrCh"/>
                  </dgm:alg>
                </dgm:if>
                <dgm:else name="Name20">
                  <dgm:alg type="hierRoot">
                    <dgm:param type="hierAlign" val="rCtrCh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constrLst/>
              <dgm:ruleLst/>
              <dgm:layoutNode name="level1Shape" styleLbl="node0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tMarg" refType="primFontSz" fact="0.05"/>
                  <dgm:constr type="bMarg" refType="primFontSz" fact="0.05"/>
                  <dgm:constr type="lMarg" refType="primFontSz" fact="0.05"/>
                  <dgm:constr type="rMarg" refType="primFontSz" fact="0.05"/>
                </dgm:constrLst>
                <dgm:ruleLst>
                  <dgm:rule type="primFontSz" val="5" fact="NaN" max="NaN"/>
                </dgm:ruleLst>
              </dgm:layoutNode>
              <dgm:layoutNode name="hierChild2">
                <dgm:choose name="Name21">
                  <dgm:if name="Name22" func="var" arg="dir" op="equ" val="norm">
                    <dgm:alg type="hierChild">
                      <dgm:param type="linDir" val="fromT"/>
                      <dgm:param type="chAlign" val="l"/>
                    </dgm:alg>
                  </dgm:if>
                  <dgm:else name="Name23">
                    <dgm:alg type="hierChild">
                      <dgm:param type="linDir" val="fromT"/>
                      <dgm:param type="ch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  <dgm:forEach name="repeat" axis="ch">
                  <dgm:forEach name="Name24" axis="self" ptType="parTrans" cnt="1">
                    <dgm:layoutNode name="Name25">
                      <dgm:choose name="Name26">
                        <dgm:if name="Name27" func="var" arg="dir" op="equ" val="norm">
                          <dgm:alg type="conn">
                            <dgm:param type="dim" val="1D"/>
                            <dgm:param type="begPts" val="midR"/>
                            <dgm:param type="endPts" val="midL"/>
                            <dgm:param type="endSty" val="noArr"/>
                          </dgm:alg>
                        </dgm:if>
                        <dgm:else name="Name28">
                          <dgm:alg type="conn">
                            <dgm:param type="dim" val="1D"/>
                            <dgm:param type="begPts" val="midL"/>
                            <dgm:param type="endPts" val="midR"/>
                            <dgm:param type="endSty" val="noArr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 axis="self"/>
                      <dgm:constrLst>
                        <dgm:constr type="w" val="1"/>
                        <dgm:constr type="h" val="5"/>
                        <dgm:constr type="connDist"/>
                        <dgm:constr type="begPad"/>
                        <dgm:constr type="endPad"/>
                        <dgm:constr type="userA" for="ch" refType="connDist"/>
                      </dgm:constrLst>
                      <dgm:ruleLst/>
                      <dgm:layoutNode name="connTx">
                        <dgm:alg type="tx">
                          <dgm:param type="autoTxRot" val="grav"/>
                        </dgm:alg>
                        <dgm:shape xmlns:r="http://schemas.openxmlformats.org/officeDocument/2006/relationships" type="rect" r:blip="" hideGeom="1">
                          <dgm:adjLst/>
                        </dgm:shape>
                        <dgm:presOf axis="self"/>
                        <dgm:constrLst>
                          <dgm:constr type="userA"/>
                          <dgm:constr type="w" refType="userA" fact="0.05"/>
                          <dgm:constr type="h" refType="userA" fact="0.05"/>
                          <dgm:constr type="lMarg" val="1"/>
                          <dgm:constr type="rMarg" val="1"/>
                          <dgm:constr type="tMarg"/>
                          <dgm:constr type="bMarg"/>
                        </dgm:constrLst>
                        <dgm:ruleLst>
                          <dgm:rule type="h" val="NaN" fact="0.25" max="NaN"/>
                          <dgm:rule type="w" val="NaN" fact="0.8" max="NaN"/>
                          <dgm:rule type="primFontSz" val="5" fact="NaN" max="NaN"/>
                        </dgm:ruleLst>
                      </dgm:layoutNode>
                    </dgm:layoutNode>
                  </dgm:forEach>
                  <dgm:forEach name="Name29" axis="self" ptType="node">
                    <dgm:layoutNode name="Name30">
                      <dgm:choose name="Name31">
                        <dgm:if name="Name32" func="var" arg="dir" op="equ" val="norm">
                          <dgm:alg type="hierRoot">
                            <dgm:param type="hierAlign" val="lCtrCh"/>
                          </dgm:alg>
                        </dgm:if>
                        <dgm:else name="Name33">
                          <dgm:alg type="hierRoot">
                            <dgm:param type="hierAlign" val="rCtrCh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/>
                      <dgm:layoutNode name="level2Shape">
                        <dgm:alg type="tx"/>
                        <dgm:shape xmlns:r="http://schemas.openxmlformats.org/officeDocument/2006/relationships" type="roundRect" r:blip="">
                          <dgm:adjLst>
                            <dgm:adj idx="1" val="0.1"/>
                          </dgm:adjLst>
                        </dgm:shape>
                        <dgm:presOf axis="self"/>
                        <dgm:constrLst>
                          <dgm:constr type="tMarg" refType="primFontSz" fact="0.05"/>
                          <dgm:constr type="bMarg" refType="primFontSz" fact="0.05"/>
                          <dgm:constr type="lMarg" refType="primFontSz" fact="0.05"/>
                          <dgm:constr type="rMarg" refType="primFontSz" fact="0.05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hierChild3">
                        <dgm:choose name="Name34">
                          <dgm:if name="Name35" func="var" arg="dir" op="equ" val="norm">
                            <dgm:alg type="hierChild">
                              <dgm:param type="linDir" val="fromT"/>
                              <dgm:param type="chAlign" val="l"/>
                            </dgm:alg>
                          </dgm:if>
                          <dgm:else name="Name36">
                            <dgm:alg type="hierChild">
                              <dgm:param type="linDir" val="fromT"/>
                              <dgm:param type="chAlign" val="r"/>
                            </dgm:alg>
                          </dgm:else>
                        </dgm:choose>
                        <dgm:shape xmlns:r="http://schemas.openxmlformats.org/officeDocument/2006/relationships" r:blip="">
                          <dgm:adjLst/>
                        </dgm:shape>
                        <dgm:presOf/>
                        <dgm:constrLst/>
                        <dgm:ruleLst/>
                        <dgm:forEach name="Name37" ref="repeat"/>
                      </dgm:layoutNode>
                    </dgm:layoutNode>
                  </dgm:forEach>
                </dgm:forEach>
              </dgm:layoutNode>
            </dgm:layoutNode>
          </dgm:forEach>
        </dgm:forEach>
      </dgm:layoutNode>
    </dgm:layoutNode>
    <dgm:layoutNode name="bgShapesFlow">
      <dgm:choose name="Name38">
        <dgm:if name="Name39" func="var" arg="dir" op="equ" val="norm">
          <dgm:alg type="lin">
            <dgm:param type="linDir" val="fromL"/>
            <dgm:param type="nodeVertAlign" val="mid"/>
            <dgm:param type="vertAlign" val="mid"/>
            <dgm:param type="nodeHorzAlign" val="l"/>
            <dgm:param type="horzAlign" val="l"/>
          </dgm:alg>
        </dgm:if>
        <dgm:else name="Name40">
          <dgm:alg type="lin">
            <dgm:param type="linDir" val="fromR"/>
            <dgm:param type="nodeVertAlign" val="mid"/>
            <dgm:param type="vertAlign" val="mid"/>
            <dgm:param type="nodeHorzAlign" val="r"/>
            <dgm:param type="horzAlign" val="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rectComp" refType="w"/>
        <dgm:constr type="h" for="ch" forName="rectComp" refType="h"/>
        <dgm:constr type="h" for="des" forName="bgRect" refType="h"/>
        <dgm:constr type="primFontSz" for="des" forName="bgRectTx" op="equ" val="65"/>
      </dgm:constrLst>
      <dgm:ruleLst/>
      <dgm:forEach name="Name41" axis="ch" ptType="node" st="2">
        <dgm:layoutNode name="rectComp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userA"/>
            <dgm:constr type="l" for="ch" forName="bgRect"/>
            <dgm:constr type="t" for="ch" forName="bgRect"/>
            <dgm:constr type="w" for="ch" forName="bgRect" refType="userA" fact="1.2"/>
            <dgm:constr type="l" for="ch" forName="bgRectTx"/>
            <dgm:constr type="t" for="ch" forName="bgRectTx"/>
            <dgm:constr type="h" for="ch" forName="bgRectTx" refType="h" refFor="ch" refForName="bgRect" fact="0.3"/>
            <dgm:constr type="w" for="ch" forName="bgRectTx" refType="w" refFor="ch" refForName="bgRect" op="equ"/>
          </dgm:constrLst>
          <dgm:ruleLst/>
          <dgm:layoutNode name="bgRect" styleLbl="bgShp">
            <dgm:alg type="sp"/>
            <dgm:shape xmlns:r="http://schemas.openxmlformats.org/officeDocument/2006/relationships" type="roundRect" r:blip="" zOrderOff="-999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bgRectTx" styleLbl="bgShp">
            <dgm:varLst>
              <dgm:bulletEnabled val="1"/>
            </dgm:varLst>
            <dgm:alg type="tx"/>
            <dgm:shape xmlns:r="http://schemas.openxmlformats.org/officeDocument/2006/relationships" type="rect" r:blip="" zOrderOff="-999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</dgm:layoutNode>
        <dgm:choose name="Name42">
          <dgm:if name="Name43" axis="self" ptType="node" func="revPos" op="gte" val="2">
            <dgm:layoutNode name="spComp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userA"/>
                <dgm:constr type="userB"/>
                <dgm:constr type="l" for="ch" forName="hSp"/>
                <dgm:constr type="t" for="ch" forName="hSp"/>
                <dgm:constr type="w" for="ch" forName="hSp" refType="userB"/>
                <dgm:constr type="wOff" for="ch" forName="hSp" refType="userA" fact="-0.2"/>
              </dgm:constrLst>
              <dgm:ruleLst/>
              <dgm:layoutNode name="hSp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44"/>
        </dgm:choos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22E540-E8DE-4762-A2C0-35154597D07A}" type="datetimeFigureOut">
              <a:rPr lang="en-US" smtClean="0"/>
              <a:t>6/8/2026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A7E09E-B9D2-41CA-B174-0B12B743F7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76341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“We are entering a football-hungry region with demographic growth, suburban family density, and an existing venue rather than trying to manufacture demand from scratch.”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1A7E09E-B9D2-41CA-B174-0B12B743F7F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55580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 “The most important point here is that this is not a one-city story. It is a corridor story with rivalry and drive-in upside.”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1A7E09E-B9D2-41CA-B174-0B12B743F7F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17953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“We are realistic about league-stage risk, but the product is live, streamed, differentiated, and already generating regional coverage.”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1A7E09E-B9D2-41CA-B174-0B12B743F7F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42660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“Before asking investors to believe in scale, we show them evidence of discoverability and venue readiness.”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1A7E09E-B9D2-41CA-B174-0B12B743F7F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85087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 “Sponsorship is not speculative. The architecture already exists. What we need is better packaging, stronger sales discipline, and anchor-partner pricing.”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1A7E09E-B9D2-41CA-B174-0B12B743F7F2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756004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“Only the 2026 base case is public team guidance; the 2027–2028 figures are illustrative management-style scenarios built conservatively on the current model.”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1A7E09E-B9D2-41CA-B174-0B12B743F7F2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53649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“This slide is where you turn ‘nice mission language’ into a moat that helps both sponsorship and retention.”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1A7E09E-B9D2-41CA-B174-0B12B743F7F2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441143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 “Investors want to know exactly what gets built with their money, and what milestones unlock the next stage.”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1A7E09E-B9D2-41CA-B174-0B12B743F7F2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211459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“A serious deck names the risk, quantifies what can be controlled locally, and avoids pretending the environment is frictionless.”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1A7E09E-B9D2-41CA-B174-0B12B743F7F2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433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5958" y="-4763"/>
            <a:ext cx="5013606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7638" y="1380069"/>
            <a:ext cx="8572389" cy="2616199"/>
          </a:xfrm>
        </p:spPr>
        <p:txBody>
          <a:bodyPr anchor="b">
            <a:normAutofit/>
          </a:bodyPr>
          <a:lstStyle>
            <a:lvl1pPr algn="r">
              <a:defRPr sz="5998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4202" y="3996267"/>
            <a:ext cx="698582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099">
                <a:solidFill>
                  <a:schemeClr val="tx1"/>
                </a:solidFill>
              </a:defRPr>
            </a:lvl1pPr>
            <a:lvl2pPr marL="4570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1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2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3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4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5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1023" y="5883276"/>
            <a:ext cx="4322918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18979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49005" y="5867132"/>
            <a:ext cx="551023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1274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1610" y="2666999"/>
            <a:ext cx="8928421" cy="2110382"/>
          </a:xfrm>
        </p:spPr>
        <p:txBody>
          <a:bodyPr anchor="b"/>
          <a:lstStyle>
            <a:lvl1pPr algn="r">
              <a:defRPr sz="3999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1608" y="4777381"/>
            <a:ext cx="8928422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1999">
                <a:solidFill>
                  <a:schemeClr val="tx1"/>
                </a:solidFill>
              </a:defRPr>
            </a:lvl1pPr>
            <a:lvl2pPr marL="457063" indent="0">
              <a:buNone/>
              <a:defRPr sz="1799">
                <a:solidFill>
                  <a:schemeClr val="tx1">
                    <a:tint val="75000"/>
                  </a:schemeClr>
                </a:solidFill>
              </a:defRPr>
            </a:lvl2pPr>
            <a:lvl3pPr marL="91412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18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25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31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37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4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50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85279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3925" y="685801"/>
            <a:ext cx="10016104" cy="17525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3926" y="2667000"/>
            <a:ext cx="4893780" cy="3124201"/>
          </a:xfrm>
        </p:spPr>
        <p:txBody>
          <a:bodyPr>
            <a:normAutofit/>
          </a:bodyPr>
          <a:lstStyle>
            <a:lvl1pPr>
              <a:defRPr sz="1799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6246" y="2667000"/>
            <a:ext cx="4893781" cy="3124200"/>
          </a:xfrm>
        </p:spPr>
        <p:txBody>
          <a:bodyPr>
            <a:normAutofit/>
          </a:bodyPr>
          <a:lstStyle>
            <a:lvl1pPr>
              <a:defRPr sz="1799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3857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1718" y="2658533"/>
            <a:ext cx="4605988" cy="576262"/>
          </a:xfrm>
        </p:spPr>
        <p:txBody>
          <a:bodyPr anchor="b">
            <a:noAutofit/>
          </a:bodyPr>
          <a:lstStyle>
            <a:lvl1pPr marL="0" indent="0">
              <a:buNone/>
              <a:defRPr sz="2799" b="0">
                <a:solidFill>
                  <a:schemeClr val="accent1">
                    <a:lumMod val="75000"/>
                  </a:schemeClr>
                </a:solidFill>
              </a:defRPr>
            </a:lvl1pPr>
            <a:lvl2pPr marL="457063" indent="0">
              <a:buNone/>
              <a:defRPr sz="1999" b="1"/>
            </a:lvl2pPr>
            <a:lvl3pPr marL="914126" indent="0">
              <a:buNone/>
              <a:defRPr sz="1799" b="1"/>
            </a:lvl3pPr>
            <a:lvl4pPr marL="1371189" indent="0">
              <a:buNone/>
              <a:defRPr sz="1600" b="1"/>
            </a:lvl4pPr>
            <a:lvl5pPr marL="1828251" indent="0">
              <a:buNone/>
              <a:defRPr sz="1600" b="1"/>
            </a:lvl5pPr>
            <a:lvl6pPr marL="2285314" indent="0">
              <a:buNone/>
              <a:defRPr sz="1600" b="1"/>
            </a:lvl6pPr>
            <a:lvl7pPr marL="2742377" indent="0">
              <a:buNone/>
              <a:defRPr sz="1600" b="1"/>
            </a:lvl7pPr>
            <a:lvl8pPr marL="3199440" indent="0">
              <a:buNone/>
              <a:defRPr sz="1600" b="1"/>
            </a:lvl8pPr>
            <a:lvl9pPr marL="3656503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3925" y="3335337"/>
            <a:ext cx="4893781" cy="2455862"/>
          </a:xfrm>
        </p:spPr>
        <p:txBody>
          <a:bodyPr anchor="t">
            <a:normAutofit/>
          </a:bodyPr>
          <a:lstStyle>
            <a:lvl1pPr>
              <a:defRPr sz="1799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78696" y="2667000"/>
            <a:ext cx="4621333" cy="576262"/>
          </a:xfrm>
        </p:spPr>
        <p:txBody>
          <a:bodyPr anchor="b">
            <a:noAutofit/>
          </a:bodyPr>
          <a:lstStyle>
            <a:lvl1pPr marL="0" indent="0">
              <a:buNone/>
              <a:defRPr sz="2799" b="0">
                <a:solidFill>
                  <a:schemeClr val="accent1">
                    <a:lumMod val="75000"/>
                  </a:schemeClr>
                </a:solidFill>
              </a:defRPr>
            </a:lvl1pPr>
            <a:lvl2pPr marL="457063" indent="0">
              <a:buNone/>
              <a:defRPr sz="1999" b="1"/>
            </a:lvl2pPr>
            <a:lvl3pPr marL="914126" indent="0">
              <a:buNone/>
              <a:defRPr sz="1799" b="1"/>
            </a:lvl3pPr>
            <a:lvl4pPr marL="1371189" indent="0">
              <a:buNone/>
              <a:defRPr sz="1600" b="1"/>
            </a:lvl4pPr>
            <a:lvl5pPr marL="1828251" indent="0">
              <a:buNone/>
              <a:defRPr sz="1600" b="1"/>
            </a:lvl5pPr>
            <a:lvl6pPr marL="2285314" indent="0">
              <a:buNone/>
              <a:defRPr sz="1600" b="1"/>
            </a:lvl6pPr>
            <a:lvl7pPr marL="2742377" indent="0">
              <a:buNone/>
              <a:defRPr sz="1600" b="1"/>
            </a:lvl7pPr>
            <a:lvl8pPr marL="3199440" indent="0">
              <a:buNone/>
              <a:defRPr sz="1600" b="1"/>
            </a:lvl8pPr>
            <a:lvl9pPr marL="3656503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6246" y="3335337"/>
            <a:ext cx="4893781" cy="2455862"/>
          </a:xfrm>
        </p:spPr>
        <p:txBody>
          <a:bodyPr anchor="t">
            <a:normAutofit/>
          </a:bodyPr>
          <a:lstStyle>
            <a:lvl1pPr>
              <a:defRPr sz="1799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51506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56791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97285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3926" y="1600200"/>
            <a:ext cx="3548197" cy="1371600"/>
          </a:xfrm>
        </p:spPr>
        <p:txBody>
          <a:bodyPr anchor="b">
            <a:normAutofit/>
          </a:bodyPr>
          <a:lstStyle>
            <a:lvl1pPr algn="ctr">
              <a:defRPr sz="2399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0663" y="685800"/>
            <a:ext cx="6239365" cy="5105401"/>
          </a:xfrm>
        </p:spPr>
        <p:txBody>
          <a:bodyPr anchor="ctr">
            <a:normAutofit/>
          </a:bodyPr>
          <a:lstStyle>
            <a:lvl1pPr>
              <a:defRPr sz="1999"/>
            </a:lvl1pPr>
            <a:lvl2pPr>
              <a:defRPr sz="1799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3926" y="2971800"/>
            <a:ext cx="3548197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063" indent="0">
              <a:buNone/>
              <a:defRPr sz="1200"/>
            </a:lvl2pPr>
            <a:lvl3pPr marL="914126" indent="0">
              <a:buNone/>
              <a:defRPr sz="1000"/>
            </a:lvl3pPr>
            <a:lvl4pPr marL="1371189" indent="0">
              <a:buNone/>
              <a:defRPr sz="900"/>
            </a:lvl4pPr>
            <a:lvl5pPr marL="1828251" indent="0">
              <a:buNone/>
              <a:defRPr sz="900"/>
            </a:lvl5pPr>
            <a:lvl6pPr marL="2285314" indent="0">
              <a:buNone/>
              <a:defRPr sz="900"/>
            </a:lvl6pPr>
            <a:lvl7pPr marL="2742377" indent="0">
              <a:buNone/>
              <a:defRPr sz="900"/>
            </a:lvl7pPr>
            <a:lvl8pPr marL="3199440" indent="0">
              <a:buNone/>
              <a:defRPr sz="900"/>
            </a:lvl8pPr>
            <a:lvl9pPr marL="3656503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14827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338" y="1752599"/>
            <a:ext cx="5424745" cy="1371600"/>
          </a:xfrm>
        </p:spPr>
        <p:txBody>
          <a:bodyPr anchor="b">
            <a:normAutofit/>
          </a:bodyPr>
          <a:lstStyle>
            <a:lvl1pPr algn="ctr">
              <a:defRPr sz="2799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2704" y="914400"/>
            <a:ext cx="3280120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063" indent="0">
              <a:buNone/>
              <a:defRPr sz="1600"/>
            </a:lvl2pPr>
            <a:lvl3pPr marL="914126" indent="0">
              <a:buNone/>
              <a:defRPr sz="1600"/>
            </a:lvl3pPr>
            <a:lvl4pPr marL="1371189" indent="0">
              <a:buNone/>
              <a:defRPr sz="1600"/>
            </a:lvl4pPr>
            <a:lvl5pPr marL="1828251" indent="0">
              <a:buNone/>
              <a:defRPr sz="1600"/>
            </a:lvl5pPr>
            <a:lvl6pPr marL="2285314" indent="0">
              <a:buNone/>
              <a:defRPr sz="1600"/>
            </a:lvl6pPr>
            <a:lvl7pPr marL="2742377" indent="0">
              <a:buNone/>
              <a:defRPr sz="1600"/>
            </a:lvl7pPr>
            <a:lvl8pPr marL="3199440" indent="0">
              <a:buNone/>
              <a:defRPr sz="1600"/>
            </a:lvl8pPr>
            <a:lvl9pPr marL="3656503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338" y="3124199"/>
            <a:ext cx="5424745" cy="1828800"/>
          </a:xfrm>
        </p:spPr>
        <p:txBody>
          <a:bodyPr>
            <a:normAutofit/>
          </a:bodyPr>
          <a:lstStyle>
            <a:lvl1pPr marL="0" indent="0" algn="ctr">
              <a:buNone/>
              <a:defRPr sz="1799"/>
            </a:lvl1pPr>
            <a:lvl2pPr marL="457063" indent="0">
              <a:buNone/>
              <a:defRPr sz="1200"/>
            </a:lvl2pPr>
            <a:lvl3pPr marL="914126" indent="0">
              <a:buNone/>
              <a:defRPr sz="1000"/>
            </a:lvl3pPr>
            <a:lvl4pPr marL="1371189" indent="0">
              <a:buNone/>
              <a:defRPr sz="900"/>
            </a:lvl4pPr>
            <a:lvl5pPr marL="1828251" indent="0">
              <a:buNone/>
              <a:defRPr sz="900"/>
            </a:lvl5pPr>
            <a:lvl6pPr marL="2285314" indent="0">
              <a:buNone/>
              <a:defRPr sz="900"/>
            </a:lvl6pPr>
            <a:lvl7pPr marL="2742377" indent="0">
              <a:buNone/>
              <a:defRPr sz="900"/>
            </a:lvl7pPr>
            <a:lvl8pPr marL="3199440" indent="0">
              <a:buNone/>
              <a:defRPr sz="900"/>
            </a:lvl8pPr>
            <a:lvl9pPr marL="3656503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22418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3925" y="4732865"/>
            <a:ext cx="10016102" cy="566738"/>
          </a:xfrm>
        </p:spPr>
        <p:txBody>
          <a:bodyPr anchor="b">
            <a:normAutofit/>
          </a:bodyPr>
          <a:lstStyle>
            <a:lvl1pPr algn="ctr">
              <a:defRPr sz="2399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5391" y="932112"/>
            <a:ext cx="8223802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063" indent="0">
              <a:buNone/>
              <a:defRPr sz="1600"/>
            </a:lvl2pPr>
            <a:lvl3pPr marL="914126" indent="0">
              <a:buNone/>
              <a:defRPr sz="1600"/>
            </a:lvl3pPr>
            <a:lvl4pPr marL="1371189" indent="0">
              <a:buNone/>
              <a:defRPr sz="1600"/>
            </a:lvl4pPr>
            <a:lvl5pPr marL="1828251" indent="0">
              <a:buNone/>
              <a:defRPr sz="1600"/>
            </a:lvl5pPr>
            <a:lvl6pPr marL="2285314" indent="0">
              <a:buNone/>
              <a:defRPr sz="1600"/>
            </a:lvl6pPr>
            <a:lvl7pPr marL="2742377" indent="0">
              <a:buNone/>
              <a:defRPr sz="1600"/>
            </a:lvl7pPr>
            <a:lvl8pPr marL="3199440" indent="0">
              <a:buNone/>
              <a:defRPr sz="1600"/>
            </a:lvl8pPr>
            <a:lvl9pPr marL="3656503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3925" y="5299603"/>
            <a:ext cx="10016102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063" indent="0">
              <a:buNone/>
              <a:defRPr sz="1200"/>
            </a:lvl2pPr>
            <a:lvl3pPr marL="914126" indent="0">
              <a:buNone/>
              <a:defRPr sz="1000"/>
            </a:lvl3pPr>
            <a:lvl4pPr marL="1371189" indent="0">
              <a:buNone/>
              <a:defRPr sz="900"/>
            </a:lvl4pPr>
            <a:lvl5pPr marL="1828251" indent="0">
              <a:buNone/>
              <a:defRPr sz="900"/>
            </a:lvl5pPr>
            <a:lvl6pPr marL="2285314" indent="0">
              <a:buNone/>
              <a:defRPr sz="900"/>
            </a:lvl6pPr>
            <a:lvl7pPr marL="2742377" indent="0">
              <a:buNone/>
              <a:defRPr sz="900"/>
            </a:lvl7pPr>
            <a:lvl8pPr marL="3199440" indent="0">
              <a:buNone/>
              <a:defRPr sz="900"/>
            </a:lvl8pPr>
            <a:lvl9pPr marL="3656503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4513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3926" y="685800"/>
            <a:ext cx="10016102" cy="3048000"/>
          </a:xfrm>
        </p:spPr>
        <p:txBody>
          <a:bodyPr anchor="ctr">
            <a:normAutofit/>
          </a:bodyPr>
          <a:lstStyle>
            <a:lvl1pPr algn="ctr">
              <a:defRPr sz="3199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3926" y="4343400"/>
            <a:ext cx="10016104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999">
                <a:solidFill>
                  <a:schemeClr val="tx1"/>
                </a:solidFill>
              </a:defRPr>
            </a:lvl1pPr>
            <a:lvl2pPr marL="457063" indent="0">
              <a:buNone/>
              <a:defRPr sz="1799">
                <a:solidFill>
                  <a:schemeClr val="tx1">
                    <a:tint val="75000"/>
                  </a:schemeClr>
                </a:solidFill>
              </a:defRPr>
            </a:lvl2pPr>
            <a:lvl3pPr marL="91412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18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25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31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37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4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50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42035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196" y="863023"/>
            <a:ext cx="609441" cy="584776"/>
          </a:xfrm>
          <a:prstGeom prst="rect">
            <a:avLst/>
          </a:prstGeom>
        </p:spPr>
        <p:txBody>
          <a:bodyPr vert="horz" lIns="91416" tIns="45708" rIns="91416" bIns="45708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998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0588" y="2819399"/>
            <a:ext cx="609441" cy="584776"/>
          </a:xfrm>
          <a:prstGeom prst="rect">
            <a:avLst/>
          </a:prstGeom>
        </p:spPr>
        <p:txBody>
          <a:bodyPr vert="horz" lIns="91416" tIns="45708" rIns="91416" bIns="45708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998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7637" y="685801"/>
            <a:ext cx="8987671" cy="2743199"/>
          </a:xfrm>
        </p:spPr>
        <p:txBody>
          <a:bodyPr anchor="ctr">
            <a:normAutofit/>
          </a:bodyPr>
          <a:lstStyle>
            <a:lvl1pPr algn="ctr">
              <a:defRPr sz="3199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177" y="3428999"/>
            <a:ext cx="8530593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799"/>
            </a:lvl1pPr>
            <a:lvl2pPr marL="457063" indent="0">
              <a:buFontTx/>
              <a:buNone/>
              <a:defRPr/>
            </a:lvl2pPr>
            <a:lvl3pPr marL="914126" indent="0">
              <a:buFontTx/>
              <a:buNone/>
              <a:defRPr/>
            </a:lvl3pPr>
            <a:lvl4pPr marL="1371189" indent="0">
              <a:buFontTx/>
              <a:buNone/>
              <a:defRPr/>
            </a:lvl4pPr>
            <a:lvl5pPr marL="1828251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3925" y="4343400"/>
            <a:ext cx="10016102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999">
                <a:solidFill>
                  <a:schemeClr val="tx1"/>
                </a:solidFill>
              </a:defRPr>
            </a:lvl1pPr>
            <a:lvl2pPr marL="457063" indent="0">
              <a:buNone/>
              <a:defRPr sz="1799">
                <a:solidFill>
                  <a:schemeClr val="tx1">
                    <a:tint val="75000"/>
                  </a:schemeClr>
                </a:solidFill>
              </a:defRPr>
            </a:lvl2pPr>
            <a:lvl3pPr marL="91412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18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25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31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37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4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50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663412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3927" y="3308581"/>
            <a:ext cx="10016100" cy="1468800"/>
          </a:xfrm>
        </p:spPr>
        <p:txBody>
          <a:bodyPr anchor="b">
            <a:normAutofit/>
          </a:bodyPr>
          <a:lstStyle>
            <a:lvl1pPr algn="r">
              <a:defRPr sz="3199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3925" y="4777381"/>
            <a:ext cx="10016101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1999">
                <a:solidFill>
                  <a:schemeClr val="tx1"/>
                </a:solidFill>
              </a:defRPr>
            </a:lvl1pPr>
            <a:lvl2pPr marL="457063" indent="0">
              <a:buNone/>
              <a:defRPr sz="1799">
                <a:solidFill>
                  <a:schemeClr val="tx1">
                    <a:tint val="75000"/>
                  </a:schemeClr>
                </a:solidFill>
              </a:defRPr>
            </a:lvl2pPr>
            <a:lvl3pPr marL="91412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18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25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31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37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4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50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454331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196" y="863023"/>
            <a:ext cx="609441" cy="584776"/>
          </a:xfrm>
          <a:prstGeom prst="rect">
            <a:avLst/>
          </a:prstGeom>
        </p:spPr>
        <p:txBody>
          <a:bodyPr vert="horz" lIns="91416" tIns="45708" rIns="91416" bIns="45708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998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0588" y="2819399"/>
            <a:ext cx="609441" cy="584776"/>
          </a:xfrm>
          <a:prstGeom prst="rect">
            <a:avLst/>
          </a:prstGeom>
        </p:spPr>
        <p:txBody>
          <a:bodyPr vert="horz" lIns="91416" tIns="45708" rIns="91416" bIns="45708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998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7637" y="685801"/>
            <a:ext cx="8987671" cy="2743199"/>
          </a:xfrm>
        </p:spPr>
        <p:txBody>
          <a:bodyPr anchor="ctr">
            <a:normAutofit/>
          </a:bodyPr>
          <a:lstStyle>
            <a:lvl1pPr algn="ctr">
              <a:defRPr sz="3199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3926" y="3886200"/>
            <a:ext cx="10016101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399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3925" y="4775200"/>
            <a:ext cx="10016101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799">
                <a:solidFill>
                  <a:schemeClr val="tx1"/>
                </a:solidFill>
              </a:defRPr>
            </a:lvl1pPr>
            <a:lvl2pPr marL="457063" indent="0">
              <a:buNone/>
              <a:defRPr sz="1799">
                <a:solidFill>
                  <a:schemeClr val="tx1">
                    <a:tint val="75000"/>
                  </a:schemeClr>
                </a:solidFill>
              </a:defRPr>
            </a:lvl2pPr>
            <a:lvl3pPr marL="91412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18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25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31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37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4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50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490688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3926" y="685801"/>
            <a:ext cx="10016103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3926" y="3505200"/>
            <a:ext cx="10016104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799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3925" y="4343400"/>
            <a:ext cx="10016104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799">
                <a:solidFill>
                  <a:schemeClr val="tx1"/>
                </a:solidFill>
              </a:defRPr>
            </a:lvl1pPr>
            <a:lvl2pPr marL="457063" indent="0">
              <a:buNone/>
              <a:defRPr sz="1799">
                <a:solidFill>
                  <a:schemeClr val="tx1">
                    <a:tint val="75000"/>
                  </a:schemeClr>
                </a:solidFill>
              </a:defRPr>
            </a:lvl2pPr>
            <a:lvl3pPr marL="91412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18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25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31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37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4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50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052640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755131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0121" y="685800"/>
            <a:ext cx="1769908" cy="5105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3925" y="685800"/>
            <a:ext cx="8017654" cy="51054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48953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773" y="1"/>
            <a:ext cx="2436178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3925" y="685801"/>
            <a:ext cx="10016104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3924" y="2667000"/>
            <a:ext cx="10016104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0122" y="5883276"/>
            <a:ext cx="114270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5BCAD085-E8A6-8845-BD4E-CB4CCA059FC4}" type="datetimeFigureOut">
              <a:rPr lang="en-US" smtClean="0"/>
              <a:t>6/8/2026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1610" y="5883276"/>
            <a:ext cx="70823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49005" y="5883276"/>
            <a:ext cx="5510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82020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063" rtl="0" eaLnBrk="1" latinLnBrk="0" hangingPunct="1">
        <a:spcBef>
          <a:spcPct val="0"/>
        </a:spcBef>
        <a:buNone/>
        <a:defRPr sz="3999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664" indent="-285664" algn="l" defTabSz="457063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399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727" indent="-285664" algn="l" defTabSz="457063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999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99790" indent="-285664" algn="l" defTabSz="457063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799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2587" indent="-171399" algn="l" defTabSz="457063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1999650" indent="-171399" algn="l" defTabSz="457063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3846" indent="-228531" algn="l" defTabSz="457063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0908" indent="-228531" algn="l" defTabSz="457063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7971" indent="-228531" algn="l" defTabSz="457063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5034" indent="-228531" algn="l" defTabSz="457063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06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1pPr>
      <a:lvl2pPr marL="457063" algn="l" defTabSz="45706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2pPr>
      <a:lvl3pPr marL="914126" algn="l" defTabSz="45706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3pPr>
      <a:lvl4pPr marL="1371189" algn="l" defTabSz="45706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4pPr>
      <a:lvl5pPr marL="1828251" algn="l" defTabSz="45706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5pPr>
      <a:lvl6pPr marL="2285314" algn="l" defTabSz="45706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742377" algn="l" defTabSz="45706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199440" algn="l" defTabSz="45706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656503" algn="l" defTabSz="45706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2.png"/><Relationship Id="rId7" Type="http://schemas.openxmlformats.org/officeDocument/2006/relationships/diagramQuickStyle" Target="../diagrams/quickStyle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10" Type="http://schemas.openxmlformats.org/officeDocument/2006/relationships/image" Target="../media/image13.png"/><Relationship Id="rId4" Type="http://schemas.openxmlformats.org/officeDocument/2006/relationships/image" Target="../media/image3.png"/><Relationship Id="rId9" Type="http://schemas.microsoft.com/office/2007/relationships/diagramDrawing" Target="../diagrams/drawing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3.xml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8C2F1D2-7921-9E88-6FF7-437F40BA784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2665412" y="-565759"/>
            <a:ext cx="6858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D3CAD04-5023-218C-7553-7763C92822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65938" y="6007509"/>
            <a:ext cx="768745" cy="768745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18ECDB08-B9B6-F3E8-3706-21E84F0ED1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3925" y="595954"/>
            <a:ext cx="10016104" cy="1752599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>
                <a:solidFill>
                  <a:schemeClr val="accent2"/>
                </a:solidFill>
              </a:rPr>
              <a:t>Texas Syndicate Football</a:t>
            </a:r>
            <a:br>
              <a:rPr lang="en-US" dirty="0">
                <a:solidFill>
                  <a:schemeClr val="accent2"/>
                </a:solidFill>
              </a:rPr>
            </a:br>
            <a:r>
              <a:rPr lang="en-US" sz="2200" dirty="0">
                <a:solidFill>
                  <a:schemeClr val="accent2"/>
                </a:solidFill>
                <a:latin typeface="+mn-lt"/>
              </a:rPr>
              <a:t>Building Central Texas’ community-owned summer football platform</a:t>
            </a:r>
            <a:br>
              <a:rPr lang="en-US" dirty="0">
                <a:solidFill>
                  <a:schemeClr val="accent2"/>
                </a:solidFill>
              </a:rPr>
            </a:br>
            <a:br>
              <a:rPr lang="en-US" dirty="0">
                <a:solidFill>
                  <a:schemeClr val="accent2"/>
                </a:solidFill>
              </a:rPr>
            </a:br>
            <a:endParaRPr lang="en-US" dirty="0"/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AF6D377E-77AB-58F5-39D4-6656386466DA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4"/>
          <a:stretch>
            <a:fillRect/>
          </a:stretch>
        </p:blipFill>
        <p:spPr>
          <a:xfrm>
            <a:off x="1483925" y="2132203"/>
            <a:ext cx="3014535" cy="311551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A3C4BBD-64FD-CD56-A581-713B875CDE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34867" y="2575014"/>
            <a:ext cx="3099816" cy="3121423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A438B9DD-123C-7D1B-355A-B728E5F05C46}"/>
              </a:ext>
            </a:extLst>
          </p:cNvPr>
          <p:cNvSpPr txBox="1"/>
          <p:nvPr/>
        </p:nvSpPr>
        <p:spPr>
          <a:xfrm>
            <a:off x="2313432" y="5943812"/>
            <a:ext cx="1204264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accent2"/>
                </a:solidFill>
              </a:rPr>
              <a:t>Pflugerville, Texas • Home venue secured at The Pfield • 2026 CoFL launch</a:t>
            </a:r>
          </a:p>
          <a:p>
            <a:r>
              <a:rPr lang="en-US" dirty="0">
                <a:solidFill>
                  <a:schemeClr val="accent2"/>
                </a:solidFill>
              </a:rPr>
              <a:t>10,000-seat stadium • 2.55M Austin metro • 1.7M+ digital views/impressions in 90 days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B6A29481-F2EC-F0E6-F94D-8BC4E6A6E5A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0437" y="1664049"/>
            <a:ext cx="4291956" cy="4279763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2352A0-8566-966A-0CA7-CB46424E32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F40564CD-E156-975D-088E-1293E06F8B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21039" y="48473"/>
            <a:ext cx="3867785" cy="684538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1E1C07E-DDA6-5E4F-8F7C-E843E194A1E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</a:blip>
          <a:stretch>
            <a:fillRect/>
          </a:stretch>
        </p:blipFill>
        <p:spPr>
          <a:xfrm>
            <a:off x="2665412" y="-565759"/>
            <a:ext cx="6858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3659690-D5ED-23C1-E6C4-B89334652C2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265938" y="6007509"/>
            <a:ext cx="768745" cy="768745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B470D97B-2E09-20C9-0436-67A5079AAD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75775" y="-285598"/>
            <a:ext cx="10016104" cy="1752599"/>
          </a:xfrm>
        </p:spPr>
        <p:txBody>
          <a:bodyPr/>
          <a:lstStyle/>
          <a:p>
            <a:r>
              <a:rPr lang="en-US" b="1" dirty="0">
                <a:solidFill>
                  <a:schemeClr val="accent2"/>
                </a:solidFill>
              </a:rPr>
              <a:t>Why this window exists now</a:t>
            </a:r>
            <a:endParaRPr lang="en-US" b="1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CC8B35E7-5670-1D42-6413-AA554AE12DC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34867" y="2575014"/>
            <a:ext cx="3099816" cy="312142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FDED1D8-8FB3-764D-74C6-317E7DC2F6DD}"/>
              </a:ext>
            </a:extLst>
          </p:cNvPr>
          <p:cNvSpPr txBox="1"/>
          <p:nvPr/>
        </p:nvSpPr>
        <p:spPr>
          <a:xfrm>
            <a:off x="1307592" y="2129874"/>
            <a:ext cx="7834122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accent2"/>
                </a:solidFill>
              </a:rPr>
              <a:t>Central Texas is still growing. Families keep moving north and east of Austin. Football demand is strong.</a:t>
            </a:r>
          </a:p>
          <a:p>
            <a:endParaRPr lang="en-US" dirty="0">
              <a:solidFill>
                <a:schemeClr val="accent2"/>
              </a:solidFill>
            </a:endParaRPr>
          </a:p>
          <a:p>
            <a:r>
              <a:rPr lang="en-US" dirty="0">
                <a:solidFill>
                  <a:schemeClr val="accent2"/>
                </a:solidFill>
              </a:rPr>
              <a:t>The market has college and high-school passion, but limited north-corridor professional football inventory.</a:t>
            </a:r>
          </a:p>
          <a:p>
            <a:endParaRPr lang="en-US" dirty="0">
              <a:solidFill>
                <a:schemeClr val="accent2"/>
              </a:solidFill>
            </a:endParaRPr>
          </a:p>
          <a:p>
            <a:r>
              <a:rPr lang="en-US" dirty="0">
                <a:solidFill>
                  <a:schemeClr val="accent2"/>
                </a:solidFill>
              </a:rPr>
              <a:t>A summer football property can monetize games, sponsorship, digital content, camps, and community programming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009727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E4B4E96-C4A1-1A76-26E0-A96C914960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08096" y="0"/>
            <a:ext cx="4380729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C111866-72D0-4AD2-7E58-3E1F14CC6FE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</a:blip>
          <a:stretch>
            <a:fillRect/>
          </a:stretch>
        </p:blipFill>
        <p:spPr>
          <a:xfrm>
            <a:off x="2443746" y="112641"/>
            <a:ext cx="6858000" cy="68580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542734" y="201561"/>
            <a:ext cx="4760855" cy="70788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4800" b="1">
                <a:solidFill>
                  <a:srgbClr val="FFFFFF"/>
                </a:solidFill>
              </a:defRPr>
            </a:pPr>
            <a:r>
              <a:rPr lang="en-US" sz="4000" dirty="0">
                <a:solidFill>
                  <a:schemeClr val="accent2"/>
                </a:solidFill>
                <a:latin typeface="+mj-lt"/>
              </a:rPr>
              <a:t>The market we serve</a:t>
            </a:r>
            <a:endParaRPr sz="4000" dirty="0">
              <a:solidFill>
                <a:schemeClr val="accent2"/>
              </a:solidFill>
              <a:latin typeface="+mj-l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362329" y="1015647"/>
            <a:ext cx="10277983" cy="28315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dirty="0"/>
          </a:p>
          <a:p>
            <a:pPr>
              <a:defRPr sz="2800">
                <a:solidFill>
                  <a:srgbClr val="FFFFFF"/>
                </a:solidFill>
              </a:defRPr>
            </a:pPr>
            <a:r>
              <a:rPr lang="en-US" sz="2000" dirty="0">
                <a:solidFill>
                  <a:schemeClr val="accent2"/>
                </a:solidFill>
              </a:rPr>
              <a:t>Primary catchment: Pflugerville, Round Rock, Hutto,</a:t>
            </a:r>
          </a:p>
          <a:p>
            <a:pPr>
              <a:defRPr sz="2800">
                <a:solidFill>
                  <a:srgbClr val="FFFFFF"/>
                </a:solidFill>
              </a:defRPr>
            </a:pPr>
            <a:r>
              <a:rPr lang="en-US" sz="2000" dirty="0">
                <a:solidFill>
                  <a:schemeClr val="accent2"/>
                </a:solidFill>
              </a:rPr>
              <a:t> Georgetown, Cedar Park</a:t>
            </a:r>
          </a:p>
          <a:p>
            <a:pPr>
              <a:defRPr sz="2800">
                <a:solidFill>
                  <a:srgbClr val="FFFFFF"/>
                </a:solidFill>
              </a:defRPr>
            </a:pPr>
            <a:endParaRPr lang="en-US" sz="2000" dirty="0">
              <a:solidFill>
                <a:schemeClr val="accent2"/>
              </a:solidFill>
            </a:endParaRPr>
          </a:p>
          <a:p>
            <a:pPr>
              <a:defRPr sz="2800">
                <a:solidFill>
                  <a:srgbClr val="FFFFFF"/>
                </a:solidFill>
              </a:defRPr>
            </a:pPr>
            <a:r>
              <a:rPr lang="en-US" sz="2000" dirty="0">
                <a:solidFill>
                  <a:schemeClr val="accent2"/>
                </a:solidFill>
              </a:rPr>
              <a:t>Extended corridor: Austin, San Marcos, New Braunfels, </a:t>
            </a:r>
          </a:p>
          <a:p>
            <a:pPr>
              <a:defRPr sz="2800">
                <a:solidFill>
                  <a:srgbClr val="FFFFFF"/>
                </a:solidFill>
              </a:defRPr>
            </a:pPr>
            <a:r>
              <a:rPr lang="en-US" sz="2000" dirty="0">
                <a:solidFill>
                  <a:schemeClr val="accent2"/>
                </a:solidFill>
              </a:rPr>
              <a:t>San Antonio</a:t>
            </a:r>
          </a:p>
          <a:p>
            <a:pPr>
              <a:defRPr sz="2800">
                <a:solidFill>
                  <a:srgbClr val="FFFFFF"/>
                </a:solidFill>
              </a:defRPr>
            </a:pPr>
            <a:endParaRPr lang="en-US" sz="2000" dirty="0">
              <a:solidFill>
                <a:schemeClr val="accent2"/>
              </a:solidFill>
            </a:endParaRPr>
          </a:p>
          <a:p>
            <a:pPr>
              <a:defRPr sz="2800">
                <a:solidFill>
                  <a:srgbClr val="FFFFFF"/>
                </a:solidFill>
              </a:defRPr>
            </a:pPr>
            <a:r>
              <a:rPr lang="en-US" sz="2000" dirty="0">
                <a:solidFill>
                  <a:schemeClr val="accent2"/>
                </a:solidFill>
              </a:rPr>
              <a:t>Young suburban family based with recurring summer </a:t>
            </a:r>
          </a:p>
          <a:p>
            <a:pPr>
              <a:defRPr sz="2800">
                <a:solidFill>
                  <a:srgbClr val="FFFFFF"/>
                </a:solidFill>
              </a:defRPr>
            </a:pPr>
            <a:r>
              <a:rPr lang="en-US" sz="2000" dirty="0">
                <a:solidFill>
                  <a:schemeClr val="accent2"/>
                </a:solidFill>
              </a:rPr>
              <a:t>entertainment demand</a:t>
            </a:r>
            <a:endParaRPr sz="2000" dirty="0">
              <a:solidFill>
                <a:schemeClr val="accent2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DCEF5E0-5D01-8CE9-CD46-009A3964D1B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88958" y="5830529"/>
            <a:ext cx="945726" cy="945726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F1DDD7B-4E9B-41D3-A5A8-1E8C97684B9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</a:blip>
          <a:stretch>
            <a:fillRect/>
          </a:stretch>
        </p:blipFill>
        <p:spPr>
          <a:xfrm>
            <a:off x="2665412" y="-8849"/>
            <a:ext cx="6858000" cy="68580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271153" y="74148"/>
            <a:ext cx="5987537" cy="70788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4800" b="1">
                <a:solidFill>
                  <a:srgbClr val="FFFFFF"/>
                </a:solidFill>
              </a:defRPr>
            </a:pPr>
            <a:r>
              <a:rPr lang="en-US" sz="4000" dirty="0">
                <a:solidFill>
                  <a:schemeClr val="accent2"/>
                </a:solidFill>
                <a:latin typeface="+mj-lt"/>
              </a:rPr>
              <a:t>The product and league fit</a:t>
            </a:r>
            <a:endParaRPr sz="4000" dirty="0">
              <a:solidFill>
                <a:schemeClr val="accent2"/>
              </a:solidFill>
              <a:latin typeface="+mj-l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24813" y="1225886"/>
            <a:ext cx="10681854" cy="19082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dirty="0"/>
          </a:p>
          <a:p>
            <a:pPr>
              <a:defRPr sz="2800">
                <a:solidFill>
                  <a:srgbClr val="FFFFFF"/>
                </a:solidFill>
              </a:defRPr>
            </a:pPr>
            <a:r>
              <a:rPr lang="en-US" sz="2000" dirty="0">
                <a:solidFill>
                  <a:schemeClr val="accent2"/>
                </a:solidFill>
              </a:rPr>
              <a:t>Texas Syndicate competes in the 2026 Continental Football League preview season.</a:t>
            </a:r>
          </a:p>
          <a:p>
            <a:pPr>
              <a:defRPr sz="2800">
                <a:solidFill>
                  <a:srgbClr val="FFFFFF"/>
                </a:solidFill>
              </a:defRPr>
            </a:pPr>
            <a:endParaRPr lang="en-US" sz="2000" dirty="0">
              <a:solidFill>
                <a:schemeClr val="accent2"/>
              </a:solidFill>
            </a:endParaRPr>
          </a:p>
          <a:p>
            <a:pPr>
              <a:defRPr sz="2800">
                <a:solidFill>
                  <a:srgbClr val="FFFFFF"/>
                </a:solidFill>
              </a:defRPr>
            </a:pPr>
            <a:r>
              <a:rPr lang="en-US" sz="2000" dirty="0">
                <a:solidFill>
                  <a:schemeClr val="accent2"/>
                </a:solidFill>
              </a:rPr>
              <a:t>All CoFL games stream live on the league’s United Football Media YouTube channel.</a:t>
            </a:r>
          </a:p>
          <a:p>
            <a:pPr>
              <a:defRPr sz="2800">
                <a:solidFill>
                  <a:srgbClr val="FFFFFF"/>
                </a:solidFill>
              </a:defRPr>
            </a:pPr>
            <a:endParaRPr lang="en-US" sz="2000" dirty="0">
              <a:solidFill>
                <a:schemeClr val="accent2"/>
              </a:solidFill>
            </a:endParaRPr>
          </a:p>
          <a:p>
            <a:pPr>
              <a:defRPr sz="2800">
                <a:solidFill>
                  <a:srgbClr val="FFFFFF"/>
                </a:solidFill>
              </a:defRPr>
            </a:pPr>
            <a:r>
              <a:rPr lang="en-US" sz="2000" dirty="0">
                <a:solidFill>
                  <a:schemeClr val="accent2"/>
                </a:solidFill>
              </a:rPr>
              <a:t>The CoFL’s fourth-quarter ‘Continental Shift’ gives the product a distinct broadcast identity.</a:t>
            </a:r>
            <a:endParaRPr sz="2000" dirty="0">
              <a:solidFill>
                <a:schemeClr val="accent2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8F4B78A-C58D-A652-08FB-4DD9DB620E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00618" y="5842189"/>
            <a:ext cx="934065" cy="93406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DC5949D-8F07-F515-A33A-ECCFFADD603B}"/>
              </a:ext>
            </a:extLst>
          </p:cNvPr>
          <p:cNvSpPr txBox="1"/>
          <p:nvPr/>
        </p:nvSpPr>
        <p:spPr>
          <a:xfrm>
            <a:off x="2468282" y="4288090"/>
            <a:ext cx="725225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chemeClr val="accent2"/>
                </a:solidFill>
              </a:rPr>
              <a:t>team → division → divisional championship → Continental Cup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E436D5A-6550-BF08-72C4-3A100EE88A0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</a:blip>
          <a:stretch>
            <a:fillRect/>
          </a:stretch>
        </p:blipFill>
        <p:spPr>
          <a:xfrm>
            <a:off x="2665412" y="0"/>
            <a:ext cx="6858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D5BE215-366B-9EFD-59BD-D3EC99623FC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77112" y="5518683"/>
            <a:ext cx="1257571" cy="125757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BA028BB-FE22-F65C-CED4-1066D318527F}"/>
              </a:ext>
            </a:extLst>
          </p:cNvPr>
          <p:cNvSpPr txBox="1"/>
          <p:nvPr/>
        </p:nvSpPr>
        <p:spPr>
          <a:xfrm>
            <a:off x="1216025" y="1652587"/>
            <a:ext cx="6096000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accent2"/>
                </a:solidFill>
              </a:rPr>
              <a:t>1.7M+ total views and impressions in 90 days</a:t>
            </a:r>
          </a:p>
          <a:p>
            <a:endParaRPr lang="en-US" dirty="0">
              <a:solidFill>
                <a:schemeClr val="accent2"/>
              </a:solidFill>
            </a:endParaRPr>
          </a:p>
          <a:p>
            <a:r>
              <a:rPr lang="en-US" dirty="0">
                <a:solidFill>
                  <a:schemeClr val="accent2"/>
                </a:solidFill>
              </a:rPr>
              <a:t>137K+ accounts reached</a:t>
            </a:r>
          </a:p>
          <a:p>
            <a:endParaRPr lang="en-US" dirty="0">
              <a:solidFill>
                <a:schemeClr val="accent2"/>
              </a:solidFill>
            </a:endParaRPr>
          </a:p>
          <a:p>
            <a:r>
              <a:rPr lang="en-US" dirty="0">
                <a:solidFill>
                  <a:schemeClr val="accent2"/>
                </a:solidFill>
              </a:rPr>
              <a:t>83%+ new audience discovery</a:t>
            </a:r>
          </a:p>
          <a:p>
            <a:endParaRPr lang="en-US" dirty="0">
              <a:solidFill>
                <a:schemeClr val="accent2"/>
              </a:solidFill>
            </a:endParaRPr>
          </a:p>
          <a:p>
            <a:r>
              <a:rPr lang="en-US" dirty="0">
                <a:solidFill>
                  <a:schemeClr val="accent2"/>
                </a:solidFill>
              </a:rPr>
              <a:t>Secured 10,000-seat home venue at The Pfield</a:t>
            </a:r>
            <a:endParaRPr lang="en-US" sz="1800" dirty="0">
              <a:solidFill>
                <a:schemeClr val="accent2"/>
              </a:solidFill>
            </a:endParaRPr>
          </a:p>
          <a:p>
            <a:endParaRPr lang="en-US" b="1" dirty="0">
              <a:solidFill>
                <a:schemeClr val="accent2"/>
              </a:solidFill>
            </a:endParaRPr>
          </a:p>
          <a:p>
            <a:endParaRPr lang="en-US" sz="1800" b="1" dirty="0">
              <a:solidFill>
                <a:schemeClr val="accent2"/>
              </a:solidFill>
            </a:endParaRPr>
          </a:p>
          <a:p>
            <a:endParaRPr lang="en-US" sz="1800" b="1" dirty="0">
              <a:solidFill>
                <a:schemeClr val="accent2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C2CB3A1-2770-36BB-D455-F1DBD61362FE}"/>
              </a:ext>
            </a:extLst>
          </p:cNvPr>
          <p:cNvSpPr txBox="1"/>
          <p:nvPr/>
        </p:nvSpPr>
        <p:spPr>
          <a:xfrm>
            <a:off x="1" y="275303"/>
            <a:ext cx="121888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accent2"/>
                </a:solidFill>
              </a:rPr>
              <a:t> Proof of traction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B7B05F2-D5E9-9C6C-F0B2-BC551C01D1C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06097" y="4981543"/>
            <a:ext cx="6576630" cy="1409822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E7D0AE61-8C27-F8BE-85E6-AC1B0C68F2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5412" y="0"/>
            <a:ext cx="6858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564FB68-2C96-2EE0-07EF-58A6C6165270}"/>
              </a:ext>
            </a:extLst>
          </p:cNvPr>
          <p:cNvSpPr txBox="1"/>
          <p:nvPr/>
        </p:nvSpPr>
        <p:spPr>
          <a:xfrm>
            <a:off x="1282407" y="1151922"/>
            <a:ext cx="7669161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2"/>
                </a:solidFill>
              </a:rPr>
              <a:t>Primary revenue streams: sponsorship, ticketing/game day, merchandise, digital ads, camps and tryouts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chemeClr val="accent2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2"/>
                </a:solidFill>
              </a:rPr>
              <a:t>Base-case public model: $327K operating revenue in 2026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chemeClr val="accent2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2"/>
                </a:solidFill>
              </a:rPr>
              <a:t>Revenue mix is sponsorship-led, with game day and digital providing diversification</a:t>
            </a:r>
            <a:endParaRPr lang="en-US" b="1" dirty="0">
              <a:solidFill>
                <a:schemeClr val="accent2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15782F2-B182-416B-B2AA-8E45054E9C90}"/>
              </a:ext>
            </a:extLst>
          </p:cNvPr>
          <p:cNvSpPr txBox="1"/>
          <p:nvPr/>
        </p:nvSpPr>
        <p:spPr>
          <a:xfrm>
            <a:off x="-1043708" y="41787"/>
            <a:ext cx="121888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accent2"/>
                </a:solidFill>
                <a:latin typeface="+mj-lt"/>
              </a:rPr>
              <a:t>Revenue model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7FD143C-6070-BBEB-CDAA-9AC93C34A7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80214" y="5791996"/>
            <a:ext cx="1024217" cy="1024217"/>
          </a:xfrm>
          <a:prstGeom prst="rect">
            <a:avLst/>
          </a:prstGeom>
        </p:spPr>
      </p:pic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340B6D4F-22A5-1085-3BDE-05ABB027174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25016646"/>
              </p:ext>
            </p:extLst>
          </p:nvPr>
        </p:nvGraphicFramePr>
        <p:xfrm>
          <a:off x="1965482" y="3183248"/>
          <a:ext cx="8125883" cy="37165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5657484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A34BA1-38F5-EE8C-BBAC-00F2E0842E51}"/>
              </a:ext>
            </a:extLst>
          </p:cNvPr>
          <p:cNvSpPr txBox="1"/>
          <p:nvPr/>
        </p:nvSpPr>
        <p:spPr>
          <a:xfrm>
            <a:off x="-471056" y="197321"/>
            <a:ext cx="1218882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b="1" i="1" dirty="0">
                <a:solidFill>
                  <a:schemeClr val="accent2"/>
                </a:solidFill>
              </a:rPr>
              <a:t>Sponsorship engine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6140C67-23B9-3F1A-D72A-903819A53B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39207" y="5707798"/>
            <a:ext cx="1024217" cy="102421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3EA811C-888A-50A0-7AA9-7A2E7DDA7E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65412" y="771173"/>
            <a:ext cx="6858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6B9F1F2-53F4-890D-344D-272525D11D66}"/>
              </a:ext>
            </a:extLst>
          </p:cNvPr>
          <p:cNvSpPr txBox="1"/>
          <p:nvPr/>
        </p:nvSpPr>
        <p:spPr>
          <a:xfrm>
            <a:off x="1289304" y="1178841"/>
            <a:ext cx="8234108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2"/>
                </a:solidFill>
              </a:rPr>
              <a:t>Current official categories already map to high-value local industries: bank, automotive, healthcare, beverage, restaurant, hotel, fitness, insurance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chemeClr val="accent2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2"/>
                </a:solidFill>
              </a:rPr>
              <a:t>Public sponsor pricing is live and expandable into higher anchor tiers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chemeClr val="accent2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2"/>
                </a:solidFill>
              </a:rPr>
              <a:t>Rivalry-weekend, broadcast, and community-impact inventory create sellable premium assets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12621455-A8FD-A6DA-D169-3A5D864E33B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1610787"/>
              </p:ext>
            </p:extLst>
          </p:nvPr>
        </p:nvGraphicFramePr>
        <p:xfrm>
          <a:off x="1158084" y="3429000"/>
          <a:ext cx="9626600" cy="1988820"/>
        </p:xfrm>
        <a:graphic>
          <a:graphicData uri="http://schemas.openxmlformats.org/drawingml/2006/table">
            <a:tbl>
              <a:tblPr/>
              <a:tblGrid>
                <a:gridCol w="2197100">
                  <a:extLst>
                    <a:ext uri="{9D8B030D-6E8A-4147-A177-3AD203B41FA5}">
                      <a16:colId xmlns:a16="http://schemas.microsoft.com/office/drawing/2014/main" val="3518648697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1401470586"/>
                    </a:ext>
                  </a:extLst>
                </a:gridCol>
                <a:gridCol w="2692400">
                  <a:extLst>
                    <a:ext uri="{9D8B030D-6E8A-4147-A177-3AD203B41FA5}">
                      <a16:colId xmlns:a16="http://schemas.microsoft.com/office/drawing/2014/main" val="3898353275"/>
                    </a:ext>
                  </a:extLst>
                </a:gridCol>
                <a:gridCol w="3111500">
                  <a:extLst>
                    <a:ext uri="{9D8B030D-6E8A-4147-A177-3AD203B41FA5}">
                      <a16:colId xmlns:a16="http://schemas.microsoft.com/office/drawing/2014/main" val="761171123"/>
                    </a:ext>
                  </a:extLst>
                </a:gridCol>
              </a:tblGrid>
              <a:tr h="202912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1" i="0" u="none" strike="noStrike" dirty="0">
                          <a:solidFill>
                            <a:schemeClr val="accent2"/>
                          </a:solidFill>
                          <a:effectLst/>
                          <a:latin typeface="+mn-lt"/>
                        </a:rPr>
                        <a:t>Package level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1" i="0" u="none" strike="noStrike" dirty="0">
                          <a:solidFill>
                            <a:schemeClr val="accent2"/>
                          </a:solidFill>
                          <a:effectLst/>
                          <a:latin typeface="+mn-lt"/>
                        </a:rPr>
                        <a:t>Recommended price band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1" i="0" u="none" strike="noStrike" dirty="0">
                          <a:solidFill>
                            <a:schemeClr val="accent2"/>
                          </a:solidFill>
                          <a:effectLst/>
                          <a:latin typeface="+mn-lt"/>
                        </a:rPr>
                        <a:t>Best use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1" i="0" u="none" strike="noStrike" dirty="0">
                          <a:solidFill>
                            <a:schemeClr val="accent2"/>
                          </a:solidFill>
                          <a:effectLst/>
                          <a:latin typeface="+mn-lt"/>
                        </a:rPr>
                        <a:t>KPI focus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95968603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 dirty="0">
                          <a:solidFill>
                            <a:schemeClr val="accent2"/>
                          </a:solidFill>
                          <a:effectLst/>
                          <a:latin typeface="+mn-lt"/>
                        </a:rPr>
                        <a:t>Community Partner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>
                          <a:solidFill>
                            <a:schemeClr val="accent2"/>
                          </a:solidFill>
                          <a:effectLst/>
                          <a:latin typeface="+mn-lt"/>
                        </a:rPr>
                        <a:t>$1,000–$5,000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>
                          <a:solidFill>
                            <a:schemeClr val="accent2"/>
                          </a:solidFill>
                          <a:effectLst/>
                          <a:latin typeface="+mn-lt"/>
                        </a:rPr>
                        <a:t>Local SMBs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>
                          <a:solidFill>
                            <a:schemeClr val="accent2"/>
                          </a:solidFill>
                          <a:effectLst/>
                          <a:latin typeface="+mn-lt"/>
                        </a:rPr>
                        <a:t>scans, redemptions, logo reach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80161401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>
                          <a:solidFill>
                            <a:schemeClr val="accent2"/>
                          </a:solidFill>
                          <a:effectLst/>
                          <a:latin typeface="+mn-lt"/>
                        </a:rPr>
                        <a:t>Official Category Partner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 dirty="0">
                          <a:solidFill>
                            <a:schemeClr val="accent2"/>
                          </a:solidFill>
                          <a:effectLst/>
                          <a:latin typeface="+mn-lt"/>
                        </a:rPr>
                        <a:t>$7,500–$15,000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 dirty="0">
                          <a:solidFill>
                            <a:schemeClr val="accent2"/>
                          </a:solidFill>
                          <a:effectLst/>
                          <a:latin typeface="+mn-lt"/>
                        </a:rPr>
                        <a:t>Exclusivity by industry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>
                          <a:solidFill>
                            <a:schemeClr val="accent2"/>
                          </a:solidFill>
                          <a:effectLst/>
                          <a:latin typeface="+mn-lt"/>
                        </a:rPr>
                        <a:t>leads, hospitality, mentions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45158671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>
                          <a:solidFill>
                            <a:schemeClr val="accent2"/>
                          </a:solidFill>
                          <a:effectLst/>
                          <a:latin typeface="+mn-lt"/>
                        </a:rPr>
                        <a:t>Founding Partner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>
                          <a:solidFill>
                            <a:schemeClr val="accent2"/>
                          </a:solidFill>
                          <a:effectLst/>
                          <a:latin typeface="+mn-lt"/>
                        </a:rPr>
                        <a:t>$15,000–$25,000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 dirty="0">
                          <a:solidFill>
                            <a:schemeClr val="accent2"/>
                          </a:solidFill>
                          <a:effectLst/>
                          <a:latin typeface="+mn-lt"/>
                        </a:rPr>
                        <a:t>Premium team/field/broadcast inventory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 dirty="0">
                          <a:solidFill>
                            <a:schemeClr val="accent2"/>
                          </a:solidFill>
                          <a:effectLst/>
                          <a:latin typeface="+mn-lt"/>
                        </a:rPr>
                        <a:t>impressions, activations, client hosting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51889729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 dirty="0">
                          <a:solidFill>
                            <a:schemeClr val="accent2"/>
                          </a:solidFill>
                          <a:effectLst/>
                          <a:latin typeface="+mn-lt"/>
                        </a:rPr>
                        <a:t>Presenting / Rivalry / Broadcast Title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>
                          <a:solidFill>
                            <a:schemeClr val="accent2"/>
                          </a:solidFill>
                          <a:effectLst/>
                          <a:latin typeface="+mn-lt"/>
                        </a:rPr>
                        <a:t>$25,000–$50,000+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>
                          <a:solidFill>
                            <a:schemeClr val="accent2"/>
                          </a:solidFill>
                          <a:effectLst/>
                          <a:latin typeface="+mn-lt"/>
                        </a:rPr>
                        <a:t>Anchor regional brands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 dirty="0">
                          <a:solidFill>
                            <a:schemeClr val="accent2"/>
                          </a:solidFill>
                          <a:effectLst/>
                          <a:latin typeface="+mn-lt"/>
                        </a:rPr>
                        <a:t>multi-channel reach, partner-qualified leads, PR v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3003644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289894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45362BD-783B-D102-98BD-E0236594B7E0}"/>
              </a:ext>
            </a:extLst>
          </p:cNvPr>
          <p:cNvSpPr txBox="1"/>
          <p:nvPr/>
        </p:nvSpPr>
        <p:spPr>
          <a:xfrm>
            <a:off x="0" y="149631"/>
            <a:ext cx="1218882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Current model and three-year projection</a:t>
            </a:r>
            <a:endParaRPr lang="en-US" sz="2800" b="1" dirty="0">
              <a:solidFill>
                <a:schemeClr val="accent2"/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55CC32A-D22B-247B-8BA3-6B595244AE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72797" y="5743665"/>
            <a:ext cx="1024217" cy="102421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50F1044-B146-0FA7-F15A-AA2AB25B718C}"/>
              </a:ext>
            </a:extLst>
          </p:cNvPr>
          <p:cNvSpPr txBox="1"/>
          <p:nvPr/>
        </p:nvSpPr>
        <p:spPr>
          <a:xfrm>
            <a:off x="1427899" y="756084"/>
            <a:ext cx="10662286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dirty="0">
                <a:solidFill>
                  <a:schemeClr val="accent2"/>
                </a:solidFill>
              </a:rPr>
              <a:t>2026 public base case: $327K revenue</a:t>
            </a:r>
          </a:p>
          <a:p>
            <a:pPr>
              <a:buNone/>
            </a:pPr>
            <a:endParaRPr lang="en-US" dirty="0">
              <a:solidFill>
                <a:schemeClr val="accent2"/>
              </a:solidFill>
            </a:endParaRPr>
          </a:p>
          <a:p>
            <a:pPr>
              <a:buNone/>
            </a:pPr>
            <a:r>
              <a:rPr lang="en-US" dirty="0">
                <a:solidFill>
                  <a:schemeClr val="accent2"/>
                </a:solidFill>
              </a:rPr>
              <a:t>Illustrative build: 2027 $475K revenue; 2028 $650K revenue</a:t>
            </a:r>
          </a:p>
          <a:p>
            <a:pPr>
              <a:buNone/>
            </a:pPr>
            <a:endParaRPr lang="en-US" dirty="0">
              <a:solidFill>
                <a:schemeClr val="accent2"/>
              </a:solidFill>
            </a:endParaRPr>
          </a:p>
          <a:p>
            <a:pPr>
              <a:buNone/>
            </a:pPr>
            <a:r>
              <a:rPr lang="en-US" dirty="0">
                <a:solidFill>
                  <a:schemeClr val="accent2"/>
                </a:solidFill>
              </a:rPr>
              <a:t>Growth drivers: sponsor upsell, improved attendance, camps, digital inventory, rivalry packaging</a:t>
            </a:r>
          </a:p>
        </p:txBody>
      </p:sp>
      <p:graphicFrame>
        <p:nvGraphicFramePr>
          <p:cNvPr id="12" name="Chart 11">
            <a:extLst>
              <a:ext uri="{FF2B5EF4-FFF2-40B4-BE49-F238E27FC236}">
                <a16:creationId xmlns:a16="http://schemas.microsoft.com/office/drawing/2014/main" id="{26A79100-ACF2-ACCB-A06B-AB082ECEE31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36909173"/>
              </p:ext>
            </p:extLst>
          </p:nvPr>
        </p:nvGraphicFramePr>
        <p:xfrm>
          <a:off x="2031471" y="2351834"/>
          <a:ext cx="8125883" cy="37857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8083344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89587" y="151198"/>
            <a:ext cx="8370753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4800" b="1">
                <a:solidFill>
                  <a:srgbClr val="FFFFFF"/>
                </a:solidFill>
              </a:defRPr>
            </a:pPr>
            <a:r>
              <a:rPr lang="en-US" sz="3600" b="1" dirty="0">
                <a:solidFill>
                  <a:schemeClr val="accent2"/>
                </a:solidFill>
              </a:rPr>
              <a:t>Team, governance, and community moat</a:t>
            </a:r>
            <a:endParaRPr sz="3600" dirty="0">
              <a:solidFill>
                <a:schemeClr val="accent2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489587" y="1054179"/>
            <a:ext cx="8370752" cy="19082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dirty="0"/>
          </a:p>
          <a:p>
            <a:pPr marL="342900" indent="-342900">
              <a:buFont typeface="Arial" panose="020B0604020202020204" pitchFamily="34" charset="0"/>
              <a:buChar char="•"/>
              <a:defRPr sz="2800">
                <a:solidFill>
                  <a:srgbClr val="FFFFFF"/>
                </a:solidFill>
              </a:defRPr>
            </a:pPr>
            <a:r>
              <a:rPr lang="en-US" sz="2000" dirty="0">
                <a:solidFill>
                  <a:schemeClr val="accent2"/>
                </a:solidFill>
              </a:rPr>
              <a:t>Founder-led, veteran-led, mission-led</a:t>
            </a:r>
          </a:p>
          <a:p>
            <a:pPr marL="342900" indent="-342900">
              <a:buFont typeface="Arial" panose="020B0604020202020204" pitchFamily="34" charset="0"/>
              <a:buChar char="•"/>
              <a:defRPr sz="2800">
                <a:solidFill>
                  <a:srgbClr val="FFFFFF"/>
                </a:solidFill>
              </a:defRPr>
            </a:pPr>
            <a:r>
              <a:rPr lang="en-US" sz="2000" dirty="0">
                <a:solidFill>
                  <a:schemeClr val="accent2"/>
                </a:solidFill>
              </a:rPr>
              <a:t>Mental-health advocacy, youth development, and community programming differentiate the brand</a:t>
            </a:r>
          </a:p>
          <a:p>
            <a:pPr marL="342900" indent="-342900">
              <a:buFont typeface="Arial" panose="020B0604020202020204" pitchFamily="34" charset="0"/>
              <a:buChar char="•"/>
              <a:defRPr sz="2800">
                <a:solidFill>
                  <a:srgbClr val="FFFFFF"/>
                </a:solidFill>
              </a:defRPr>
            </a:pPr>
            <a:r>
              <a:rPr lang="en-US" sz="2000" dirty="0">
                <a:solidFill>
                  <a:schemeClr val="accent2"/>
                </a:solidFill>
              </a:rPr>
              <a:t>Front office and public-sector partnership model are already visible in team materials</a:t>
            </a:r>
            <a:endParaRPr sz="2000" dirty="0">
              <a:solidFill>
                <a:schemeClr val="accent2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7A81F3A-C9CF-FAD7-E74D-C22DB739582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</a:blip>
          <a:stretch>
            <a:fillRect/>
          </a:stretch>
        </p:blipFill>
        <p:spPr>
          <a:xfrm>
            <a:off x="2665412" y="-27668"/>
            <a:ext cx="6858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C03A590-4A0C-0001-7726-27EB432D17D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64441" y="5700840"/>
            <a:ext cx="1024384" cy="1024384"/>
          </a:xfrm>
          <a:prstGeom prst="rect">
            <a:avLst/>
          </a:prstGeom>
        </p:spPr>
      </p:pic>
      <p:graphicFrame>
        <p:nvGraphicFramePr>
          <p:cNvPr id="16" name="Diagram 15">
            <a:extLst>
              <a:ext uri="{FF2B5EF4-FFF2-40B4-BE49-F238E27FC236}">
                <a16:creationId xmlns:a16="http://schemas.microsoft.com/office/drawing/2014/main" id="{E1F5A1C9-C915-8734-5CE8-D88E6A80F53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35239413"/>
              </p:ext>
            </p:extLst>
          </p:nvPr>
        </p:nvGraphicFramePr>
        <p:xfrm>
          <a:off x="2218043" y="2782373"/>
          <a:ext cx="8125883" cy="39244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pic>
        <p:nvPicPr>
          <p:cNvPr id="8" name="Picture 7">
            <a:extLst>
              <a:ext uri="{FF2B5EF4-FFF2-40B4-BE49-F238E27FC236}">
                <a16:creationId xmlns:a16="http://schemas.microsoft.com/office/drawing/2014/main" id="{4FE15C48-D181-A29B-9E9C-A32A83947A7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489587" y="3666967"/>
            <a:ext cx="2962913" cy="256054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652E722-1AC0-1EFA-0621-E6CBDDB7AC3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</a:blip>
          <a:stretch>
            <a:fillRect/>
          </a:stretch>
        </p:blipFill>
        <p:spPr>
          <a:xfrm>
            <a:off x="2595264" y="0"/>
            <a:ext cx="6858000" cy="68580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-154142" y="126836"/>
            <a:ext cx="1218882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4800" b="1">
                <a:solidFill>
                  <a:srgbClr val="FFFFFF"/>
                </a:solidFill>
              </a:defRPr>
            </a:pPr>
            <a:r>
              <a:rPr lang="en-US" sz="4000" dirty="0">
                <a:solidFill>
                  <a:schemeClr val="accent2"/>
                </a:solidFill>
              </a:rPr>
              <a:t>Use of funds</a:t>
            </a:r>
            <a:endParaRPr sz="4000" dirty="0">
              <a:solidFill>
                <a:schemeClr val="accent2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354491" y="1229414"/>
            <a:ext cx="1097280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2"/>
                </a:solidFill>
              </a:rPr>
              <a:t>Recommended raise: $400K–$500K bridge / strategic round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2"/>
                </a:solidFill>
              </a:rPr>
              <a:t>Use of funds: commercial sales, roster and football ops, production and content, working capital, community programs, contingency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2"/>
                </a:solidFill>
              </a:rPr>
              <a:t>Target outcome: stronger sponsor pipeline, better game-day operations, cleaner path to 2027 scale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32F158E-95EF-CD21-EE6C-451AE7C88B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80954" y="5822525"/>
            <a:ext cx="953729" cy="953729"/>
          </a:xfrm>
          <a:prstGeom prst="rect">
            <a:avLst/>
          </a:prstGeom>
        </p:spPr>
      </p:pic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B980EB1F-D202-99E9-2DCC-0B2D24F54AB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58067640"/>
              </p:ext>
            </p:extLst>
          </p:nvPr>
        </p:nvGraphicFramePr>
        <p:xfrm>
          <a:off x="1027522" y="2818614"/>
          <a:ext cx="10594037" cy="36340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700CD0-BECD-17DE-3C23-63FB1C52FB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45D611C-71E7-618B-97FE-63CC487A541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</a:blip>
          <a:stretch>
            <a:fillRect/>
          </a:stretch>
        </p:blipFill>
        <p:spPr>
          <a:xfrm>
            <a:off x="2595264" y="0"/>
            <a:ext cx="6858000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962B7D3-E87D-F046-3789-BA7FDABE8085}"/>
              </a:ext>
            </a:extLst>
          </p:cNvPr>
          <p:cNvSpPr txBox="1"/>
          <p:nvPr/>
        </p:nvSpPr>
        <p:spPr>
          <a:xfrm>
            <a:off x="82296" y="126836"/>
            <a:ext cx="1218882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4800" b="1">
                <a:solidFill>
                  <a:srgbClr val="FFFFFF"/>
                </a:solidFill>
              </a:defRPr>
            </a:pPr>
            <a:r>
              <a:rPr lang="en-US" sz="4000" b="1" dirty="0">
                <a:solidFill>
                  <a:schemeClr val="accent2"/>
                </a:solidFill>
                <a:latin typeface="+mj-lt"/>
              </a:rPr>
              <a:t>Risks and how we manage them</a:t>
            </a:r>
            <a:endParaRPr sz="4000" dirty="0">
              <a:solidFill>
                <a:schemeClr val="accent2"/>
              </a:solidFill>
              <a:latin typeface="+mj-l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D2B680C-611E-C07E-3F1B-2B06E04A014E}"/>
              </a:ext>
            </a:extLst>
          </p:cNvPr>
          <p:cNvSpPr txBox="1"/>
          <p:nvPr/>
        </p:nvSpPr>
        <p:spPr>
          <a:xfrm>
            <a:off x="1216025" y="1139785"/>
            <a:ext cx="10972800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2"/>
                </a:solidFill>
              </a:rPr>
              <a:t>League-stage risk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2"/>
                </a:solidFill>
              </a:rPr>
              <a:t>Schedule volatility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2"/>
                </a:solidFill>
              </a:rPr>
              <a:t>Early-stage operating execution</a:t>
            </a:r>
          </a:p>
          <a:p>
            <a:r>
              <a:rPr lang="en-US" dirty="0">
                <a:solidFill>
                  <a:schemeClr val="accent2"/>
                </a:solidFill>
              </a:rPr>
              <a:t>Mitigation: venue secured, local sponsor model, diversified revenue, dated schedule snapshots, contingency planning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AC5BE7E-8ED8-66A4-882D-40B660A9011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80954" y="5822525"/>
            <a:ext cx="953729" cy="95372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F938365-7976-7265-F8A3-8A0261A74BD0}"/>
              </a:ext>
            </a:extLst>
          </p:cNvPr>
          <p:cNvSpPr txBox="1"/>
          <p:nvPr/>
        </p:nvSpPr>
        <p:spPr>
          <a:xfrm>
            <a:off x="5383152" y="5593140"/>
            <a:ext cx="1847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400" dirty="0">
              <a:solidFill>
                <a:schemeClr val="accent2"/>
              </a:solidFill>
            </a:endParaRPr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A382DB1A-C2F6-0F6B-1C37-7210BF5B5BD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27836181"/>
              </p:ext>
            </p:extLst>
          </p:nvPr>
        </p:nvGraphicFramePr>
        <p:xfrm>
          <a:off x="1560626" y="3632926"/>
          <a:ext cx="9232164" cy="1691640"/>
        </p:xfrm>
        <a:graphic>
          <a:graphicData uri="http://schemas.openxmlformats.org/drawingml/2006/table">
            <a:tbl>
              <a:tblPr/>
              <a:tblGrid>
                <a:gridCol w="3113381">
                  <a:extLst>
                    <a:ext uri="{9D8B030D-6E8A-4147-A177-3AD203B41FA5}">
                      <a16:colId xmlns:a16="http://schemas.microsoft.com/office/drawing/2014/main" val="3669999355"/>
                    </a:ext>
                  </a:extLst>
                </a:gridCol>
                <a:gridCol w="2303542">
                  <a:extLst>
                    <a:ext uri="{9D8B030D-6E8A-4147-A177-3AD203B41FA5}">
                      <a16:colId xmlns:a16="http://schemas.microsoft.com/office/drawing/2014/main" val="1191877900"/>
                    </a:ext>
                  </a:extLst>
                </a:gridCol>
                <a:gridCol w="3815241">
                  <a:extLst>
                    <a:ext uri="{9D8B030D-6E8A-4147-A177-3AD203B41FA5}">
                      <a16:colId xmlns:a16="http://schemas.microsoft.com/office/drawing/2014/main" val="3529382598"/>
                    </a:ext>
                  </a:extLst>
                </a:gridCol>
              </a:tblGrid>
              <a:tr h="18288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800" b="0" i="0" u="none" strike="noStrike">
                          <a:solidFill>
                            <a:schemeClr val="accent2"/>
                          </a:solidFill>
                          <a:effectLst/>
                          <a:latin typeface="+mn-lt"/>
                        </a:rPr>
                        <a:t>Risk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800" b="0" i="0" u="none" strike="noStrike">
                          <a:solidFill>
                            <a:schemeClr val="accent2"/>
                          </a:solidFill>
                          <a:effectLst/>
                          <a:latin typeface="+mn-lt"/>
                        </a:rPr>
                        <a:t>Mitigation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800" b="0" i="0" u="none" strike="noStrike">
                        <a:solidFill>
                          <a:schemeClr val="accent2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3102861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800" b="0" i="0" u="none" strike="noStrike">
                          <a:solidFill>
                            <a:schemeClr val="accent2"/>
                          </a:solidFill>
                          <a:effectLst/>
                          <a:latin typeface="+mn-lt"/>
                        </a:rPr>
                        <a:t>League-stage risk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800" b="0" i="0" u="none" strike="noStrike">
                          <a:solidFill>
                            <a:schemeClr val="accent2"/>
                          </a:solidFill>
                          <a:effectLst/>
                          <a:latin typeface="+mn-lt"/>
                        </a:rPr>
                        <a:t>Team-controlled revenue and local sponsor model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1272578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800" b="0" i="0" u="none" strike="noStrike">
                          <a:solidFill>
                            <a:schemeClr val="accent2"/>
                          </a:solidFill>
                          <a:effectLst/>
                          <a:latin typeface="+mn-lt"/>
                        </a:rPr>
                        <a:t>Schedule volatility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800" b="0" i="0" u="none" strike="noStrike">
                          <a:solidFill>
                            <a:schemeClr val="accent2"/>
                          </a:solidFill>
                          <a:effectLst/>
                          <a:latin typeface="+mn-lt"/>
                        </a:rPr>
                        <a:t>Dated schedule snapshots + sponsor make-goods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9826213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800" b="0" i="0" u="none" strike="noStrike">
                          <a:solidFill>
                            <a:schemeClr val="accent2"/>
                          </a:solidFill>
                          <a:effectLst/>
                          <a:latin typeface="+mn-lt"/>
                        </a:rPr>
                        <a:t>Early-stage execution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800" b="0" i="0" u="none" strike="noStrike">
                          <a:solidFill>
                            <a:schemeClr val="accent2"/>
                          </a:solidFill>
                          <a:effectLst/>
                          <a:latin typeface="+mn-lt"/>
                        </a:rPr>
                        <a:t>Funded operations + weekly KPI tracking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5964433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800" b="0" i="0" u="none" strike="noStrike">
                          <a:solidFill>
                            <a:schemeClr val="accent2"/>
                          </a:solidFill>
                          <a:effectLst/>
                          <a:latin typeface="+mn-lt"/>
                        </a:rPr>
                        <a:t>Revenue concentration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800" b="0" i="0" u="none" strike="noStrike">
                          <a:solidFill>
                            <a:schemeClr val="accent2"/>
                          </a:solidFill>
                          <a:effectLst/>
                          <a:latin typeface="+mn-lt"/>
                        </a:rPr>
                        <a:t>Diversified sponsor and revenue streams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125464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800" b="0" i="0" u="none" strike="noStrike">
                          <a:solidFill>
                            <a:schemeClr val="accent2"/>
                          </a:solidFill>
                          <a:effectLst/>
                          <a:latin typeface="+mn-lt"/>
                        </a:rPr>
                        <a:t>Cash-flow timing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800" b="0" i="0" u="none" strike="noStrike" dirty="0">
                          <a:solidFill>
                            <a:schemeClr val="accent2"/>
                          </a:solidFill>
                          <a:effectLst/>
                          <a:latin typeface="+mn-lt"/>
                        </a:rPr>
                        <a:t>Working capital + contingency reserve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446935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607283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9210BE2-2874-8310-E881-1617FE8EFD4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2564124" y="61983"/>
            <a:ext cx="6858000" cy="68580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0" y="146501"/>
            <a:ext cx="1218882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4800" b="1">
                <a:solidFill>
                  <a:srgbClr val="FFFFFF"/>
                </a:solidFill>
              </a:defRPr>
            </a:pPr>
            <a:r>
              <a:rPr sz="3200" dirty="0">
                <a:solidFill>
                  <a:schemeClr val="accent2"/>
                </a:solidFill>
              </a:rPr>
              <a:t>Why Partner With Texas Syndicate</a:t>
            </a:r>
            <a:r>
              <a:rPr lang="en-US" sz="3200" dirty="0">
                <a:solidFill>
                  <a:schemeClr val="accent2"/>
                </a:solidFill>
              </a:rPr>
              <a:t> Football</a:t>
            </a:r>
            <a:r>
              <a:rPr sz="3200" dirty="0">
                <a:solidFill>
                  <a:schemeClr val="accent2"/>
                </a:solidFill>
              </a:rPr>
              <a:t>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430593" y="731276"/>
            <a:ext cx="10972800" cy="32316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dirty="0"/>
          </a:p>
          <a:p>
            <a:r>
              <a:rPr lang="en-US" sz="2400" b="1" dirty="0">
                <a:solidFill>
                  <a:schemeClr val="accent2"/>
                </a:solidFill>
              </a:rPr>
              <a:t>Digital Audience</a:t>
            </a:r>
          </a:p>
          <a:p>
            <a:endParaRPr lang="en-US" b="1" dirty="0">
              <a:solidFill>
                <a:schemeClr val="accent2"/>
              </a:solidFill>
            </a:endParaRPr>
          </a:p>
          <a:p>
            <a:r>
              <a:rPr lang="en-US" b="1" dirty="0">
                <a:solidFill>
                  <a:schemeClr val="accent2"/>
                </a:solidFill>
              </a:rPr>
              <a:t>1.7 MILLION+</a:t>
            </a:r>
            <a:endParaRPr lang="en-US" dirty="0">
              <a:solidFill>
                <a:schemeClr val="accent2"/>
              </a:solidFill>
            </a:endParaRPr>
          </a:p>
          <a:p>
            <a:r>
              <a:rPr lang="en-US" dirty="0">
                <a:solidFill>
                  <a:schemeClr val="accent2"/>
                </a:solidFill>
              </a:rPr>
              <a:t>Views &amp; Impressions in 90 Days</a:t>
            </a:r>
          </a:p>
          <a:p>
            <a:endParaRPr lang="en-US" b="1" dirty="0">
              <a:solidFill>
                <a:schemeClr val="accent2"/>
              </a:solidFill>
            </a:endParaRPr>
          </a:p>
          <a:p>
            <a:r>
              <a:rPr lang="en-US" b="1" dirty="0">
                <a:solidFill>
                  <a:schemeClr val="accent2"/>
                </a:solidFill>
              </a:rPr>
              <a:t>137,000+</a:t>
            </a:r>
            <a:br>
              <a:rPr lang="en-US" dirty="0">
                <a:solidFill>
                  <a:schemeClr val="accent2"/>
                </a:solidFill>
              </a:rPr>
            </a:br>
            <a:r>
              <a:rPr lang="en-US" dirty="0">
                <a:solidFill>
                  <a:schemeClr val="accent2"/>
                </a:solidFill>
              </a:rPr>
              <a:t>Accounts Reached</a:t>
            </a:r>
          </a:p>
          <a:p>
            <a:endParaRPr lang="en-US" b="1" dirty="0">
              <a:solidFill>
                <a:schemeClr val="accent2"/>
              </a:solidFill>
            </a:endParaRPr>
          </a:p>
          <a:p>
            <a:r>
              <a:rPr lang="en-US" b="1" dirty="0">
                <a:solidFill>
                  <a:schemeClr val="accent2"/>
                </a:solidFill>
              </a:rPr>
              <a:t>83%</a:t>
            </a:r>
            <a:br>
              <a:rPr lang="en-US" dirty="0">
                <a:solidFill>
                  <a:schemeClr val="accent2"/>
                </a:solidFill>
              </a:rPr>
            </a:br>
            <a:r>
              <a:rPr lang="en-US" dirty="0">
                <a:solidFill>
                  <a:schemeClr val="accent2"/>
                </a:solidFill>
              </a:rPr>
              <a:t>New Audience Discovery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2BA7209-53A0-1940-7E38-2AC39EE033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18454" y="5860025"/>
            <a:ext cx="916229" cy="91622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92554B0-AEBB-2DF3-C221-0996212B4A9B}"/>
              </a:ext>
            </a:extLst>
          </p:cNvPr>
          <p:cNvSpPr txBox="1"/>
          <p:nvPr/>
        </p:nvSpPr>
        <p:spPr>
          <a:xfrm>
            <a:off x="4764165" y="1010631"/>
            <a:ext cx="6199238" cy="33239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2400" b="1" dirty="0">
                <a:solidFill>
                  <a:schemeClr val="accent2"/>
                </a:solidFill>
              </a:rPr>
              <a:t>Sponsors receive:</a:t>
            </a:r>
          </a:p>
          <a:p>
            <a:pPr>
              <a:buNone/>
            </a:pPr>
            <a:endParaRPr lang="en-US" sz="2400" b="1" dirty="0">
              <a:solidFill>
                <a:schemeClr val="accent2"/>
              </a:solidFill>
            </a:endParaRPr>
          </a:p>
          <a:p>
            <a:pPr>
              <a:buNone/>
            </a:pPr>
            <a:r>
              <a:rPr lang="en-US" dirty="0">
                <a:solidFill>
                  <a:schemeClr val="accent2"/>
                </a:solidFill>
              </a:rPr>
              <a:t>Build local brand awareness</a:t>
            </a:r>
          </a:p>
          <a:p>
            <a:pPr>
              <a:buNone/>
            </a:pPr>
            <a:endParaRPr lang="en-US" dirty="0">
              <a:solidFill>
                <a:schemeClr val="accent2"/>
              </a:solidFill>
            </a:endParaRPr>
          </a:p>
          <a:p>
            <a:pPr>
              <a:buNone/>
            </a:pPr>
            <a:r>
              <a:rPr lang="en-US" dirty="0">
                <a:solidFill>
                  <a:schemeClr val="accent2"/>
                </a:solidFill>
              </a:rPr>
              <a:t>Connect with loyal sports fans </a:t>
            </a:r>
          </a:p>
          <a:p>
            <a:pPr>
              <a:buNone/>
            </a:pPr>
            <a:endParaRPr lang="en-US" dirty="0">
              <a:solidFill>
                <a:schemeClr val="accent2"/>
              </a:solidFill>
            </a:endParaRPr>
          </a:p>
          <a:p>
            <a:pPr>
              <a:buNone/>
            </a:pPr>
            <a:r>
              <a:rPr lang="en-US" dirty="0">
                <a:solidFill>
                  <a:schemeClr val="accent2"/>
                </a:solidFill>
              </a:rPr>
              <a:t>Increase community credibility </a:t>
            </a:r>
          </a:p>
          <a:p>
            <a:pPr>
              <a:buNone/>
            </a:pPr>
            <a:endParaRPr lang="en-US" dirty="0">
              <a:solidFill>
                <a:schemeClr val="accent2"/>
              </a:solidFill>
            </a:endParaRPr>
          </a:p>
          <a:p>
            <a:pPr>
              <a:buNone/>
            </a:pPr>
            <a:r>
              <a:rPr lang="en-US" dirty="0">
                <a:solidFill>
                  <a:schemeClr val="accent2"/>
                </a:solidFill>
              </a:rPr>
              <a:t>Gain social media exposure</a:t>
            </a:r>
          </a:p>
          <a:p>
            <a:pPr>
              <a:buNone/>
            </a:pPr>
            <a:endParaRPr lang="en-US" dirty="0">
              <a:solidFill>
                <a:schemeClr val="accent2"/>
              </a:solidFill>
            </a:endParaRPr>
          </a:p>
          <a:p>
            <a:pPr>
              <a:buNone/>
            </a:pPr>
            <a:r>
              <a:rPr lang="en-US" dirty="0">
                <a:solidFill>
                  <a:schemeClr val="accent2"/>
                </a:solidFill>
              </a:rPr>
              <a:t>Host clients and employees at games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564AB4D-194D-7338-74F4-57531075ABE2}"/>
              </a:ext>
            </a:extLst>
          </p:cNvPr>
          <p:cNvSpPr txBox="1"/>
          <p:nvPr/>
        </p:nvSpPr>
        <p:spPr>
          <a:xfrm>
            <a:off x="1803432" y="5210513"/>
            <a:ext cx="879239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2"/>
                </a:solidFill>
              </a:rPr>
              <a:t>Audience continues to grow weekly across Instagram, X, LinkedIn, and Facebook.</a:t>
            </a:r>
          </a:p>
          <a:p>
            <a:r>
              <a:rPr lang="en-US" dirty="0">
                <a:solidFill>
                  <a:schemeClr val="accent2"/>
                </a:solidFill>
              </a:rPr>
              <a:t>High-impact player signings help drive highlights, fan interest, broadcast engagement, and sponsor visibility</a:t>
            </a:r>
            <a:r>
              <a:rPr lang="en-US" dirty="0"/>
              <a:t>.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EF9F562-58A1-00B1-5D5E-4069481CF0B8}"/>
              </a:ext>
            </a:extLst>
          </p:cNvPr>
          <p:cNvSpPr txBox="1"/>
          <p:nvPr/>
        </p:nvSpPr>
        <p:spPr>
          <a:xfrm>
            <a:off x="8663178" y="1075160"/>
            <a:ext cx="2839974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2"/>
                </a:solidFill>
              </a:rPr>
              <a:t>Roster Momentum:</a:t>
            </a:r>
          </a:p>
          <a:p>
            <a:br>
              <a:rPr lang="en-US" dirty="0">
                <a:solidFill>
                  <a:schemeClr val="accent2"/>
                </a:solidFill>
              </a:rPr>
            </a:br>
            <a:r>
              <a:rPr lang="en-US" dirty="0">
                <a:solidFill>
                  <a:schemeClr val="accent2"/>
                </a:solidFill>
              </a:rPr>
              <a:t>Texas Syndicate continues to build a competitive roster, including the signing of the </a:t>
            </a:r>
            <a:r>
              <a:rPr lang="en-US" b="1" dirty="0">
                <a:solidFill>
                  <a:schemeClr val="accent2"/>
                </a:solidFill>
              </a:rPr>
              <a:t>5th-ranked wide receiver from the AF1 indoor football league</a:t>
            </a:r>
            <a:r>
              <a:rPr lang="en-US" dirty="0">
                <a:solidFill>
                  <a:schemeClr val="accent2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73D7EE-F276-5BB3-F43A-97B1E7FA18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BCDB837-DA62-D3CC-3B81-9963C066712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2983691" y="192539"/>
            <a:ext cx="6858000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43B323A-B6D8-D905-087F-09C8C00127F4}"/>
              </a:ext>
            </a:extLst>
          </p:cNvPr>
          <p:cNvSpPr txBox="1"/>
          <p:nvPr/>
        </p:nvSpPr>
        <p:spPr>
          <a:xfrm>
            <a:off x="-1" y="217930"/>
            <a:ext cx="1218882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4800" b="1">
                <a:solidFill>
                  <a:srgbClr val="FFFFFF"/>
                </a:solidFill>
              </a:defRPr>
            </a:pPr>
            <a:r>
              <a:rPr lang="en-US" sz="3200" dirty="0">
                <a:solidFill>
                  <a:schemeClr val="accent2"/>
                </a:solidFill>
              </a:rPr>
              <a:t>The ask and the next milestones</a:t>
            </a:r>
            <a:endParaRPr sz="3200" dirty="0">
              <a:solidFill>
                <a:schemeClr val="accent2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CAA48AE-BEB4-5C18-5CE1-3DB13E870C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18454" y="5860025"/>
            <a:ext cx="916229" cy="91622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5075129-F5BC-EE15-E25F-59064BDC8155}"/>
              </a:ext>
            </a:extLst>
          </p:cNvPr>
          <p:cNvSpPr txBox="1"/>
          <p:nvPr/>
        </p:nvSpPr>
        <p:spPr>
          <a:xfrm>
            <a:off x="1385455" y="1310491"/>
            <a:ext cx="10649228" cy="48013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b="1" dirty="0">
                <a:solidFill>
                  <a:schemeClr val="accent2"/>
                </a:solidFill>
              </a:rPr>
              <a:t>Seeking strategic capital and anchor partners to scale the 2026–2027 build</a:t>
            </a:r>
          </a:p>
          <a:p>
            <a:pPr>
              <a:buNone/>
            </a:pPr>
            <a:endParaRPr lang="en-US" b="1" dirty="0">
              <a:solidFill>
                <a:schemeClr val="accent2"/>
              </a:solidFill>
            </a:endParaRPr>
          </a:p>
          <a:p>
            <a:pPr>
              <a:buNone/>
            </a:pPr>
            <a:r>
              <a:rPr lang="en-US" b="1" dirty="0">
                <a:solidFill>
                  <a:schemeClr val="accent2"/>
                </a:solidFill>
              </a:rPr>
              <a:t>Immediate milestones: sponsor closes, attendance execution, community activations, media/production consistency, investor conversion</a:t>
            </a:r>
          </a:p>
          <a:p>
            <a:pPr>
              <a:buNone/>
            </a:pPr>
            <a:endParaRPr lang="en-US" b="1" dirty="0">
              <a:solidFill>
                <a:schemeClr val="accent2"/>
              </a:solidFill>
            </a:endParaRPr>
          </a:p>
          <a:p>
            <a:pPr>
              <a:buNone/>
            </a:pPr>
            <a:endParaRPr lang="en-US" b="1" dirty="0">
              <a:solidFill>
                <a:schemeClr val="accent2"/>
              </a:solidFill>
            </a:endParaRPr>
          </a:p>
          <a:p>
            <a:pPr>
              <a:buNone/>
            </a:pPr>
            <a:r>
              <a:rPr lang="en-US" b="1" dirty="0">
                <a:solidFill>
                  <a:schemeClr val="accent2"/>
                </a:solidFill>
              </a:rPr>
              <a:t>The 2026 season is the proof year. The goal is to convert early momentum into sponsor renewals, recurring fan revenue, community ownership, and a stronger 2027 growth platform.</a:t>
            </a:r>
          </a:p>
          <a:p>
            <a:pPr>
              <a:buNone/>
            </a:pPr>
            <a:endParaRPr lang="en-US" b="1" dirty="0">
              <a:solidFill>
                <a:schemeClr val="accent2"/>
              </a:solidFill>
            </a:endParaRPr>
          </a:p>
          <a:p>
            <a:pPr>
              <a:buNone/>
            </a:pPr>
            <a:endParaRPr lang="en-US" b="1" dirty="0">
              <a:solidFill>
                <a:schemeClr val="accent2"/>
              </a:solidFill>
            </a:endParaRPr>
          </a:p>
          <a:p>
            <a:pPr>
              <a:buNone/>
            </a:pPr>
            <a:endParaRPr lang="en-US" b="1" dirty="0">
              <a:solidFill>
                <a:schemeClr val="accent2"/>
              </a:solidFill>
            </a:endParaRPr>
          </a:p>
          <a:p>
            <a:pPr>
              <a:buNone/>
            </a:pPr>
            <a:r>
              <a:rPr lang="en-US" b="1" dirty="0">
                <a:solidFill>
                  <a:schemeClr val="accent2"/>
                </a:solidFill>
              </a:rPr>
              <a:t>Contact: </a:t>
            </a:r>
          </a:p>
          <a:p>
            <a:pPr>
              <a:buNone/>
            </a:pPr>
            <a:r>
              <a:rPr lang="en-US" b="1" dirty="0">
                <a:solidFill>
                  <a:schemeClr val="accent2"/>
                </a:solidFill>
              </a:rPr>
              <a:t>Quincy Workman</a:t>
            </a:r>
          </a:p>
          <a:p>
            <a:pPr>
              <a:buNone/>
            </a:pPr>
            <a:r>
              <a:rPr lang="en-US" b="1" dirty="0">
                <a:solidFill>
                  <a:schemeClr val="accent2"/>
                </a:solidFill>
              </a:rPr>
              <a:t>Founder &amp; Owner,</a:t>
            </a:r>
          </a:p>
          <a:p>
            <a:pPr>
              <a:buNone/>
            </a:pPr>
            <a:r>
              <a:rPr lang="en-US" b="1" dirty="0">
                <a:solidFill>
                  <a:schemeClr val="accent2"/>
                </a:solidFill>
              </a:rPr>
              <a:t>Texas Syndicate Group LLC </a:t>
            </a:r>
          </a:p>
          <a:p>
            <a:pPr>
              <a:buNone/>
            </a:pPr>
            <a:r>
              <a:rPr lang="en-US" b="1" dirty="0">
                <a:solidFill>
                  <a:schemeClr val="accent2"/>
                </a:solidFill>
              </a:rPr>
              <a:t> info@texassyndicategroup.com </a:t>
            </a:r>
          </a:p>
          <a:p>
            <a:pPr>
              <a:buNone/>
            </a:pPr>
            <a:r>
              <a:rPr lang="en-US" b="1" dirty="0">
                <a:solidFill>
                  <a:schemeClr val="accent2"/>
                </a:solidFill>
              </a:rPr>
              <a:t>@coflsyndicate</a:t>
            </a:r>
            <a:endParaRPr lang="en-US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249638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lax">
  <a:themeElements>
    <a:clrScheme name="TSG brand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0A1A2F"/>
      </a:accent1>
      <a:accent2>
        <a:srgbClr val="BF5700"/>
      </a:accent2>
      <a:accent3>
        <a:srgbClr val="2A3439"/>
      </a:accent3>
      <a:accent4>
        <a:srgbClr val="FFFFFF"/>
      </a:accent4>
      <a:accent5>
        <a:srgbClr val="D9D9D6"/>
      </a:accent5>
      <a:accent6>
        <a:srgbClr val="FFFFFF"/>
      </a:accent6>
      <a:hlink>
        <a:srgbClr val="FFFFFF"/>
      </a:hlink>
      <a:folHlink>
        <a:srgbClr val="BF5700"/>
      </a:folHlink>
    </a:clrScheme>
    <a:fontScheme name="Parallax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TM03457496[[fn=Parallax]]</Template>
  <TotalTime>772</TotalTime>
  <Words>1047</Words>
  <Application>Microsoft Office PowerPoint</Application>
  <PresentationFormat>Custom</PresentationFormat>
  <Paragraphs>170</Paragraphs>
  <Slides>13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Aptos</vt:lpstr>
      <vt:lpstr>Arial</vt:lpstr>
      <vt:lpstr>Calibri</vt:lpstr>
      <vt:lpstr>Corbel</vt:lpstr>
      <vt:lpstr>Parallax</vt:lpstr>
      <vt:lpstr>Texas Syndicate Football Building Central Texas’ community-owned summer football platform  </vt:lpstr>
      <vt:lpstr>Why this window exists now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Quincy Workman</dc:creator>
  <cp:keywords/>
  <dc:description>generated using python-pptx</dc:description>
  <cp:lastModifiedBy>Quincy Workman</cp:lastModifiedBy>
  <cp:revision>4</cp:revision>
  <dcterms:created xsi:type="dcterms:W3CDTF">2013-01-27T09:14:16Z</dcterms:created>
  <dcterms:modified xsi:type="dcterms:W3CDTF">2026-06-08T22:17:14Z</dcterms:modified>
  <cp:category/>
</cp:coreProperties>
</file>